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8" r:id="rId3"/>
    <p:sldId id="309" r:id="rId5"/>
    <p:sldId id="1360" r:id="rId6"/>
    <p:sldId id="1561" r:id="rId7"/>
    <p:sldId id="1361" r:id="rId8"/>
    <p:sldId id="1618" r:id="rId9"/>
    <p:sldId id="1595" r:id="rId10"/>
    <p:sldId id="1586" r:id="rId11"/>
    <p:sldId id="1588" r:id="rId12"/>
    <p:sldId id="1631" r:id="rId13"/>
    <p:sldId id="1589" r:id="rId14"/>
    <p:sldId id="1610" r:id="rId15"/>
    <p:sldId id="1611" r:id="rId16"/>
    <p:sldId id="1594" r:id="rId17"/>
    <p:sldId id="1591" r:id="rId18"/>
    <p:sldId id="1593" r:id="rId19"/>
    <p:sldId id="1592" r:id="rId20"/>
    <p:sldId id="1609" r:id="rId21"/>
    <p:sldId id="1596" r:id="rId22"/>
  </p:sldIdLst>
  <p:sldSz cx="12192000" cy="6858000"/>
  <p:notesSz cx="6858000" cy="9144000"/>
  <p:custDataLst>
    <p:tags r:id="rId26"/>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066" userDrawn="1">
          <p15:clr>
            <a:srgbClr val="A4A3A4"/>
          </p15:clr>
        </p15:guide>
        <p15:guide id="2" pos="2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p:restoredTop sz="94660"/>
  </p:normalViewPr>
  <p:slideViewPr>
    <p:cSldViewPr snapToGrid="0" showGuides="1">
      <p:cViewPr varScale="1">
        <p:scale>
          <a:sx n="90" d="100"/>
          <a:sy n="90" d="100"/>
        </p:scale>
        <p:origin x="576" y="84"/>
      </p:cViewPr>
      <p:guideLst>
        <p:guide orient="horz" pos="2066"/>
        <p:guide pos="284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7.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9D019011-6074-4FEE-BF66-290720389E07}"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二级</a:t>
            </a:r>
            <a:endParaRPr lang="zh-CN" altLang="en-US"/>
          </a:p>
          <a:p>
            <a:pPr lvl="2" indent="0"/>
            <a:r>
              <a:rPr lang="zh-CN" altLang="en-US"/>
              <a:t>三级</a:t>
            </a:r>
            <a:endParaRPr lang="zh-CN" altLang="en-US"/>
          </a:p>
          <a:p>
            <a:pPr lvl="3" indent="0"/>
            <a:r>
              <a:rPr lang="zh-CN" altLang="en-US"/>
              <a:t>四级</a:t>
            </a:r>
            <a:endParaRPr lang="zh-CN" altLang="en-US"/>
          </a:p>
          <a:p>
            <a:pPr lvl="4" indent="0"/>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2FEDF4BF-3DBC-448E-A171-66C84EEE06A8}"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noChangeAspect="1" noTextEdit="1"/>
          </p:cNvSpPr>
          <p:nvPr>
            <p:ph type="sldImg"/>
          </p:nvPr>
        </p:nvSpPr>
        <p:spPr>
          <a:ln>
            <a:miter/>
          </a:ln>
        </p:spPr>
      </p:sp>
      <p:sp>
        <p:nvSpPr>
          <p:cNvPr id="5122" name="备注占位符 2"/>
          <p:cNvSpPr>
            <a:spLocks noGrp="1"/>
          </p:cNvSpPr>
          <p:nvPr>
            <p:ph type="body"/>
          </p:nvPr>
        </p:nvSpPr>
        <p:spPr/>
        <p:txBody>
          <a:bodyPr lIns="91440" tIns="45720" rIns="91440" bIns="45720" anchor="t" anchorCtr="0"/>
          <a:p>
            <a:pPr lvl="0"/>
            <a:endParaRPr lang="zh-CN" altLang="en-US"/>
          </a:p>
        </p:txBody>
      </p:sp>
      <p:sp>
        <p:nvSpPr>
          <p:cNvPr id="5123" name="幻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spcBef>
                <a:spcPct val="0"/>
              </a:spcBef>
              <a:buFontTx/>
              <a:buChar char="•"/>
            </a:pP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p>
            <a:pPr lvl="0"/>
            <a:endParaRPr lang="zh-CN" altLang="en-US" dirty="0">
              <a:latin typeface="思源黑体 CN Regular" charset="-122"/>
              <a:ea typeface="思源黑体 CN Regular" charset="-122"/>
            </a:endParaRPr>
          </a:p>
          <a:p>
            <a:pPr lvl="0"/>
            <a:endParaRPr lang="zh-CN" altLang="en-US" dirty="0"/>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802005" eaLnBrk="0" fontAlgn="base" hangingPunct="0">
              <a:spcBef>
                <a:spcPct val="0"/>
              </a:spcBef>
              <a:spcAft>
                <a:spcPct val="0"/>
              </a:spcAft>
            </a:pPr>
            <a:fld id="{9A0DB2DC-4C9A-4742-B13C-FB6460FD3503}" type="slidenum">
              <a:rPr lang="zh-CN" altLang="en-US" sz="1200">
                <a:solidFill>
                  <a:srgbClr val="000000"/>
                </a:solidFill>
                <a:latin typeface="Calibri" panose="020F0502020204030204" charset="0"/>
                <a:ea typeface="微软雅黑" panose="020B0503020204020204" charset="-122"/>
              </a:rPr>
            </a:fld>
            <a:endParaRPr lang="zh-CN" altLang="en-US" sz="1200" dirty="0">
              <a:solidFill>
                <a:srgbClr val="000000"/>
              </a:solidFill>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defTabSz="1219200" fontAlgn="base">
              <a:spcBef>
                <a:spcPct val="0"/>
              </a:spcBef>
              <a:spcAft>
                <a:spcPct val="0"/>
              </a:spcAft>
              <a:defRPr/>
            </a:pPr>
            <a:endParaRPr lang="zh-CN" altLang="en-US" sz="1865" strike="noStrike" noProof="1">
              <a:solidFill>
                <a:schemeClr val="tx1"/>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defTabSz="1219200" fontAlgn="base">
              <a:spcBef>
                <a:spcPct val="0"/>
              </a:spcBef>
              <a:spcAft>
                <a:spcPct val="0"/>
              </a:spcAft>
              <a:defRPr/>
            </a:pPr>
            <a:endParaRPr lang="en-US" sz="1865" strike="noStrike" noProof="1">
              <a:solidFill>
                <a:schemeClr val="tx1"/>
              </a:solidFill>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日期占位符 4"/>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7" name="日期占位符 6"/>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228600"/>
            <a:r>
              <a:rPr lang="zh-CN" altLang="en-US"/>
              <a:t>二级</a:t>
            </a:r>
            <a:endParaRPr lang="zh-CN" altLang="en-US"/>
          </a:p>
          <a:p>
            <a:pPr lvl="2" indent="-228600"/>
            <a:r>
              <a:rPr lang="zh-CN" altLang="en-US"/>
              <a:t>三级</a:t>
            </a:r>
            <a:endParaRPr lang="zh-CN" altLang="en-US"/>
          </a:p>
          <a:p>
            <a:pPr lvl="3" indent="-228600"/>
            <a:r>
              <a:rPr lang="zh-CN" altLang="en-US"/>
              <a:t>四级</a:t>
            </a:r>
            <a:endParaRPr lang="zh-CN" altLang="en-US"/>
          </a:p>
          <a:p>
            <a:pPr lvl="4" indent="-228600"/>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6E05FCDC-214F-4C1E-BD8C-BC912E60BEE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ED9E882-31CB-43EC-9B63-31CDC928E5E5}"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6.jpe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7.jpe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6.xml"/><Relationship Id="rId6" Type="http://schemas.openxmlformats.org/officeDocument/2006/relationships/image" Target="../media/image4.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slideLayout" Target="../slideLayouts/slideLayout12.xml"/><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jpe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ext Box 2"/>
          <p:cNvSpPr txBox="1"/>
          <p:nvPr/>
        </p:nvSpPr>
        <p:spPr>
          <a:xfrm>
            <a:off x="473075" y="4664075"/>
            <a:ext cx="7877175" cy="1600200"/>
          </a:xfrm>
          <a:prstGeom prst="rect">
            <a:avLst/>
          </a:prstGeom>
          <a:noFill/>
          <a:ln w="9525">
            <a:noFill/>
          </a:ln>
        </p:spPr>
        <p:txBody>
          <a:bodyPr wrap="square" lIns="121917" tIns="60958" rIns="121917" bIns="60958" anchor="t" anchorCtr="0">
            <a:spAutoFit/>
          </a:bodyPr>
          <a:p>
            <a:pPr algn="ctr">
              <a:buNone/>
            </a:pPr>
            <a:r>
              <a:rPr lang="zh-CN" altLang="en-US" sz="4800" dirty="0">
                <a:solidFill>
                  <a:schemeClr val="bg1"/>
                </a:solidFill>
                <a:latin typeface="Arial" panose="020B0604020202020204" pitchFamily="34" charset="0"/>
                <a:ea typeface="微软雅黑" panose="020B0503020204020204" charset="-122"/>
              </a:rPr>
              <a:t>希尔顿欢朋酒店前台业务</a:t>
            </a:r>
            <a:endParaRPr lang="en-US" altLang="zh-CN" sz="4800" dirty="0">
              <a:solidFill>
                <a:schemeClr val="bg1"/>
              </a:solidFill>
              <a:latin typeface="Arial" panose="020B0604020202020204" pitchFamily="34" charset="0"/>
              <a:ea typeface="微软雅黑" panose="020B0503020204020204" charset="-122"/>
            </a:endParaRPr>
          </a:p>
          <a:p>
            <a:pPr algn="ctr">
              <a:buNone/>
            </a:pPr>
            <a:r>
              <a:rPr lang="zh-CN" altLang="en-US" sz="4800" dirty="0">
                <a:solidFill>
                  <a:schemeClr val="bg1"/>
                </a:solidFill>
                <a:latin typeface="Arial" panose="020B0604020202020204" pitchFamily="34" charset="0"/>
                <a:ea typeface="微软雅黑" panose="020B0503020204020204" charset="-122"/>
              </a:rPr>
              <a:t>培训课件</a:t>
            </a:r>
            <a:endParaRPr lang="zh-CN" altLang="en-US" sz="4800" dirty="0">
              <a:solidFill>
                <a:schemeClr val="bg1"/>
              </a:solidFill>
              <a:latin typeface="Arial" panose="020B0604020202020204" pitchFamily="34" charset="0"/>
              <a:ea typeface="微软雅黑" panose="020B0503020204020204" charset="-122"/>
            </a:endParaRPr>
          </a:p>
        </p:txBody>
      </p:sp>
      <p:pic>
        <p:nvPicPr>
          <p:cNvPr id="4098" name="Picture 2"/>
          <p:cNvPicPr>
            <a:picLocks noChangeAspect="1"/>
          </p:cNvPicPr>
          <p:nvPr>
            <p:custDataLst>
              <p:tags r:id="rId1"/>
            </p:custDataLst>
          </p:nvPr>
        </p:nvPicPr>
        <p:blipFill>
          <a:blip r:embed="rId2"/>
          <a:stretch>
            <a:fillRect/>
          </a:stretch>
        </p:blipFill>
        <p:spPr>
          <a:xfrm>
            <a:off x="0" y="5819775"/>
            <a:ext cx="12192000" cy="1038225"/>
          </a:xfrm>
          <a:prstGeom prst="rect">
            <a:avLst/>
          </a:prstGeom>
          <a:noFill/>
          <a:ln w="9525">
            <a:noFill/>
          </a:ln>
        </p:spPr>
      </p:pic>
      <p:sp>
        <p:nvSpPr>
          <p:cNvPr id="8" name="Text Box 2"/>
          <p:cNvSpPr txBox="1"/>
          <p:nvPr/>
        </p:nvSpPr>
        <p:spPr>
          <a:xfrm>
            <a:off x="0" y="5973445"/>
            <a:ext cx="8903970" cy="812165"/>
          </a:xfrm>
          <a:prstGeom prst="rect">
            <a:avLst/>
          </a:prstGeom>
          <a:noFill/>
          <a:ln w="9525">
            <a:noFill/>
          </a:ln>
        </p:spPr>
        <p:txBody>
          <a:bodyPr wrap="square" anchor="t">
            <a:noAutofit/>
          </a:bodyPr>
          <a:lstStyle/>
          <a:p>
            <a:pPr algn="ctr">
              <a:defRPr/>
            </a:pPr>
            <a:r>
              <a:rPr lang="zh-CN" altLang="en-US" sz="2000" b="1" spc="-5" dirty="0">
                <a:solidFill>
                  <a:schemeClr val="bg1"/>
                </a:solidFill>
                <a:latin typeface="宋体" panose="02010600030101010101" pitchFamily="2" charset="-122"/>
                <a:ea typeface="宋体" panose="02010600030101010101" pitchFamily="2" charset="-122"/>
                <a:cs typeface="Hampton Sans" charset="0"/>
                <a:sym typeface="+mn-ea"/>
              </a:rPr>
              <a:t>杭州转塘美院希尔顿欢朋酒店简介</a:t>
            </a:r>
            <a:endParaRPr lang="en-US" altLang="zh-CN" sz="2000" b="1" spc="-5" dirty="0">
              <a:solidFill>
                <a:schemeClr val="bg1"/>
              </a:solidFill>
              <a:latin typeface="宋体" panose="02010600030101010101" pitchFamily="2" charset="-122"/>
              <a:ea typeface="宋体" panose="02010600030101010101" pitchFamily="2" charset="-122"/>
              <a:cs typeface="Hampton Sans" charset="0"/>
              <a:sym typeface="+mn-ea"/>
            </a:endParaRPr>
          </a:p>
          <a:p>
            <a:pPr>
              <a:defRPr/>
            </a:pPr>
            <a:r>
              <a:rPr lang="en-US" altLang="zh-CN" sz="2000" b="1" spc="-5" dirty="0">
                <a:solidFill>
                  <a:schemeClr val="bg1"/>
                </a:solidFill>
                <a:latin typeface="宋体" panose="02010600030101010101" pitchFamily="2" charset="-122"/>
                <a:ea typeface="宋体" panose="02010600030101010101" pitchFamily="2" charset="-122"/>
                <a:cs typeface="Hampton Sans" charset="0"/>
                <a:sym typeface="+mn-ea"/>
              </a:rPr>
              <a:t>Hampton by Hilton </a:t>
            </a:r>
            <a:r>
              <a:rPr lang="en-US" sz="2000" b="1" spc="-5" dirty="0">
                <a:solidFill>
                  <a:schemeClr val="bg1"/>
                </a:solidFill>
                <a:latin typeface="宋体" panose="02010600030101010101" pitchFamily="2" charset="-122"/>
                <a:ea typeface="宋体" panose="02010600030101010101" pitchFamily="2" charset="-122"/>
                <a:sym typeface="+mn-ea"/>
              </a:rPr>
              <a:t>Hangzhou Zhuan Tang Art College </a:t>
            </a:r>
            <a:r>
              <a:rPr lang="en-US" altLang="zh-CN" sz="2000" b="1" noProof="1" dirty="0">
                <a:solidFill>
                  <a:schemeClr val="bg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Introduction</a:t>
            </a:r>
            <a:endParaRPr lang="en-US" altLang="zh-CN" sz="2000" b="1" noProof="1" dirty="0">
              <a:solidFill>
                <a:schemeClr val="bg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p:txBody>
      </p:sp>
      <p:sp>
        <p:nvSpPr>
          <p:cNvPr id="4100" name="Text Box 2"/>
          <p:cNvSpPr txBox="1"/>
          <p:nvPr/>
        </p:nvSpPr>
        <p:spPr>
          <a:xfrm>
            <a:off x="9048750" y="6096000"/>
            <a:ext cx="2592388" cy="706755"/>
          </a:xfrm>
          <a:prstGeom prst="rect">
            <a:avLst/>
          </a:prstGeom>
          <a:noFill/>
          <a:ln w="9525">
            <a:noFill/>
          </a:ln>
        </p:spPr>
        <p:txBody>
          <a:bodyPr wrap="square" anchor="t" anchorCtr="0">
            <a:spAutoFit/>
          </a:bodyPr>
          <a:p>
            <a:pPr algn="ctr"/>
            <a:r>
              <a:rPr lang="zh-CN" altLang="en-US" sz="2000" b="1" dirty="0">
                <a:solidFill>
                  <a:schemeClr val="bg1"/>
                </a:solidFill>
                <a:latin typeface="宋体" panose="02010600030101010101" pitchFamily="2" charset="-122"/>
                <a:ea typeface="宋体" panose="02010600030101010101" pitchFamily="2" charset="-122"/>
              </a:rPr>
              <a:t>运营部</a:t>
            </a:r>
            <a:endParaRPr lang="en-US" altLang="zh-CN" sz="2000" b="1" dirty="0">
              <a:solidFill>
                <a:schemeClr val="bg1"/>
              </a:solidFill>
              <a:latin typeface="宋体" panose="02010600030101010101" pitchFamily="2" charset="-122"/>
              <a:ea typeface="宋体" panose="02010600030101010101" pitchFamily="2" charset="-122"/>
            </a:endParaRPr>
          </a:p>
          <a:p>
            <a:pPr algn="ctr"/>
            <a:r>
              <a:rPr lang="en-US" altLang="zh-CN" sz="2000" b="1" dirty="0">
                <a:solidFill>
                  <a:schemeClr val="bg1"/>
                </a:solidFill>
                <a:latin typeface="宋体" panose="02010600030101010101" pitchFamily="2" charset="-122"/>
                <a:ea typeface="宋体" panose="02010600030101010101" pitchFamily="2" charset="-122"/>
              </a:rPr>
              <a:t>operation center</a:t>
            </a:r>
            <a:endParaRPr lang="en-US" altLang="zh-CN" sz="2000" b="1" dirty="0">
              <a:solidFill>
                <a:schemeClr val="bg1"/>
              </a:solidFill>
              <a:latin typeface="宋体" panose="02010600030101010101" pitchFamily="2" charset="-122"/>
              <a:ea typeface="宋体" panose="02010600030101010101" pitchFamily="2" charset="-122"/>
            </a:endParaRPr>
          </a:p>
        </p:txBody>
      </p:sp>
      <p:pic>
        <p:nvPicPr>
          <p:cNvPr id="6" name="图片 5" descr="图片1"/>
          <p:cNvPicPr>
            <a:picLocks noChangeAspect="1"/>
          </p:cNvPicPr>
          <p:nvPr/>
        </p:nvPicPr>
        <p:blipFill>
          <a:blip r:embed="rId3"/>
          <a:stretch>
            <a:fillRect/>
          </a:stretch>
        </p:blipFill>
        <p:spPr>
          <a:xfrm>
            <a:off x="-635" y="0"/>
            <a:ext cx="12192635" cy="581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xEl>
                                              <p:charRg st="0" end="12"/>
                                            </p:txEl>
                                          </p:spTgt>
                                        </p:tgtEl>
                                        <p:attrNameLst>
                                          <p:attrName>style.visibility</p:attrName>
                                        </p:attrNameLst>
                                      </p:cBhvr>
                                      <p:to>
                                        <p:strVal val="visible"/>
                                      </p:to>
                                    </p:set>
                                    <p:anim calcmode="lin" valueType="num">
                                      <p:cBhvr>
                                        <p:cTn id="7" dur="500" fill="hold"/>
                                        <p:tgtEl>
                                          <p:spTgt spid="3074">
                                            <p:txEl>
                                              <p:charRg st="0" end="12"/>
                                            </p:txEl>
                                          </p:spTgt>
                                        </p:tgtEl>
                                        <p:attrNameLst>
                                          <p:attrName>ppt_x</p:attrName>
                                        </p:attrNameLst>
                                      </p:cBhvr>
                                      <p:tavLst>
                                        <p:tav tm="0">
                                          <p:val>
                                            <p:strVal val="#ppt_x"/>
                                          </p:val>
                                        </p:tav>
                                        <p:tav tm="100000">
                                          <p:val>
                                            <p:strVal val="#ppt_x"/>
                                          </p:val>
                                        </p:tav>
                                      </p:tavLst>
                                    </p:anim>
                                    <p:anim calcmode="lin" valueType="num">
                                      <p:cBhvr>
                                        <p:cTn id="8" dur="500" fill="hold"/>
                                        <p:tgtEl>
                                          <p:spTgt spid="3074">
                                            <p:txEl>
                                              <p:charRg st="0" end="1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xEl>
                                              <p:charRg st="12" end="17"/>
                                            </p:txEl>
                                          </p:spTgt>
                                        </p:tgtEl>
                                        <p:attrNameLst>
                                          <p:attrName>style.visibility</p:attrName>
                                        </p:attrNameLst>
                                      </p:cBhvr>
                                      <p:to>
                                        <p:strVal val="visible"/>
                                      </p:to>
                                    </p:set>
                                    <p:anim calcmode="lin" valueType="num">
                                      <p:cBhvr>
                                        <p:cTn id="11" dur="500" fill="hold"/>
                                        <p:tgtEl>
                                          <p:spTgt spid="3074">
                                            <p:txEl>
                                              <p:charRg st="12" end="17"/>
                                            </p:txEl>
                                          </p:spTgt>
                                        </p:tgtEl>
                                        <p:attrNameLst>
                                          <p:attrName>ppt_x</p:attrName>
                                        </p:attrNameLst>
                                      </p:cBhvr>
                                      <p:tavLst>
                                        <p:tav tm="0">
                                          <p:val>
                                            <p:strVal val="#ppt_x"/>
                                          </p:val>
                                        </p:tav>
                                        <p:tav tm="100000">
                                          <p:val>
                                            <p:strVal val="#ppt_x"/>
                                          </p:val>
                                        </p:tav>
                                      </p:tavLst>
                                    </p:anim>
                                    <p:anim calcmode="lin" valueType="num">
                                      <p:cBhvr>
                                        <p:cTn id="12" dur="500" fill="hold"/>
                                        <p:tgtEl>
                                          <p:spTgt spid="3074">
                                            <p:txEl>
                                              <p:charRg st="12"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任意多边形 15"/>
          <p:cNvSpPr/>
          <p:nvPr/>
        </p:nvSpPr>
        <p:spPr>
          <a:xfrm flipV="1">
            <a:off x="597218" y="1471613"/>
            <a:ext cx="271463" cy="334963"/>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 strike="noStrike" noProof="1"/>
          </a:p>
        </p:txBody>
      </p:sp>
      <p:pic>
        <p:nvPicPr>
          <p:cNvPr id="13316" name="Picture 3" descr="G:\欢朋\ppt\logo-01.png"/>
          <p:cNvPicPr>
            <a:picLocks noChangeAspect="1"/>
          </p:cNvPicPr>
          <p:nvPr/>
        </p:nvPicPr>
        <p:blipFill>
          <a:blip r:embed="rId1"/>
          <a:stretch>
            <a:fillRect/>
          </a:stretch>
        </p:blipFill>
        <p:spPr>
          <a:xfrm>
            <a:off x="868363" y="290513"/>
            <a:ext cx="1193800" cy="765175"/>
          </a:xfrm>
          <a:prstGeom prst="rect">
            <a:avLst/>
          </a:prstGeom>
          <a:noFill/>
          <a:ln w="9525">
            <a:noFill/>
          </a:ln>
        </p:spPr>
      </p:pic>
      <p:sp>
        <p:nvSpPr>
          <p:cNvPr id="5" name="object 3"/>
          <p:cNvSpPr txBox="1"/>
          <p:nvPr/>
        </p:nvSpPr>
        <p:spPr>
          <a:xfrm>
            <a:off x="1080453" y="1471613"/>
            <a:ext cx="4454525" cy="574040"/>
          </a:xfrm>
          <a:prstGeom prst="rect">
            <a:avLst/>
          </a:prstGeom>
        </p:spPr>
        <p:txBody>
          <a:bodyPr vert="horz" wrap="square" lIns="0" tIns="0" rIns="0" bIns="0" rtlCol="0">
            <a:spAutoFit/>
          </a:bodyPr>
          <a:p>
            <a:pPr marL="53975" fontAlgn="auto"/>
            <a:r>
              <a:rPr lang="en-US" altLang="zh-CN" sz="1865" b="1" spc="-7" noProof="1" dirty="0">
                <a:solidFill>
                  <a:schemeClr val="tx1"/>
                </a:solidFill>
                <a:latin typeface="微软雅黑" panose="020B0503020204020204" charset="-122"/>
                <a:ea typeface="微软雅黑" panose="020B0503020204020204" charset="-122"/>
                <a:cs typeface="微软雅黑" panose="020B0503020204020204" charset="-122"/>
              </a:rPr>
              <a:t>Room - Superior Big Bed Room</a:t>
            </a:r>
            <a:endParaRPr lang="en-US" altLang="zh-CN" sz="1865" b="1" spc="-7" noProof="1" dirty="0">
              <a:solidFill>
                <a:schemeClr val="tx1"/>
              </a:solidFill>
              <a:latin typeface="微软雅黑" panose="020B0503020204020204" charset="-122"/>
              <a:ea typeface="微软雅黑" panose="020B0503020204020204" charset="-122"/>
              <a:cs typeface="微软雅黑" panose="020B0503020204020204" charset="-122"/>
            </a:endParaRPr>
          </a:p>
          <a:p>
            <a:pPr fontAlgn="auto"/>
            <a:endParaRPr lang="en-US" altLang="zh-CN" sz="1865" b="1" spc="-7" noProof="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object 5"/>
          <p:cNvSpPr/>
          <p:nvPr/>
        </p:nvSpPr>
        <p:spPr>
          <a:xfrm>
            <a:off x="1080453" y="1884998"/>
            <a:ext cx="2208213" cy="76200"/>
          </a:xfrm>
          <a:custGeom>
            <a:avLst/>
            <a:gdLst/>
            <a:ahLst/>
            <a:cxnLst/>
            <a:rect l="l" t="t" r="r" b="b"/>
            <a:pathLst>
              <a:path w="3641725" h="125730">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p>
            <a:pPr fontAlgn="auto"/>
            <a:endParaRPr sz="135" strike="noStrike" noProof="1"/>
          </a:p>
        </p:txBody>
      </p:sp>
      <p:sp>
        <p:nvSpPr>
          <p:cNvPr id="8" name="object 3"/>
          <p:cNvSpPr txBox="1"/>
          <p:nvPr/>
        </p:nvSpPr>
        <p:spPr>
          <a:xfrm>
            <a:off x="484188" y="2790825"/>
            <a:ext cx="3787775" cy="3187700"/>
          </a:xfrm>
          <a:prstGeom prst="rect">
            <a:avLst/>
          </a:prstGeom>
        </p:spPr>
        <p:txBody>
          <a:bodyPr vert="horz" wrap="square" lIns="0" tIns="0" rIns="0" bIns="0" rtlCol="0">
            <a:spAutoFit/>
          </a:bodyPr>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860" noProof="1" dirty="0">
                <a:latin typeface="微软雅黑" panose="020B0503020204020204" charset="-122"/>
                <a:ea typeface="微软雅黑" panose="020B0503020204020204" charset="-122"/>
                <a:cs typeface="微软雅黑" panose="020B0503020204020204" charset="-122"/>
                <a:sym typeface="+mn-ea"/>
              </a:rPr>
              <a:t> </a:t>
            </a:r>
            <a:r>
              <a:rPr lang="en-US" altLang="zh-CN" sz="1700" noProof="1">
                <a:latin typeface="微软雅黑" panose="020B0503020204020204" charset="-122"/>
                <a:cs typeface="微软雅黑" panose="020B0503020204020204" charset="-122"/>
              </a:rPr>
              <a:t>The modern design style of light and warm colors and the ingenious spatial layout bring you a warm and comfortable experience. </a:t>
            </a:r>
            <a:endParaRPr lang="en-US" altLang="zh-CN" sz="1700" noProof="1">
              <a:latin typeface="微软雅黑" panose="020B0503020204020204" charset="-122"/>
              <a:cs typeface="微软雅黑" panose="020B0503020204020204" charset="-122"/>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700" noProof="1">
                <a:latin typeface="微软雅黑" panose="020B0503020204020204" charset="-122"/>
                <a:cs typeface="微软雅黑" panose="020B0503020204020204" charset="-122"/>
              </a:rPr>
              <a:t> </a:t>
            </a:r>
            <a:endParaRPr lang="en-US" altLang="zh-CN" sz="1700" noProof="1">
              <a:latin typeface="微软雅黑" panose="020B0503020204020204" charset="-122"/>
              <a:cs typeface="微软雅黑" panose="020B0503020204020204" charset="-122"/>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700" noProof="1">
                <a:latin typeface="微软雅黑" panose="020B0503020204020204" charset="-122"/>
                <a:cs typeface="微软雅黑" panose="020B0503020204020204" charset="-122"/>
              </a:rPr>
              <a:t>The US ' Hampton Bed</a:t>
            </a:r>
            <a:r>
              <a:rPr lang="" altLang="en-US" sz="1700" noProof="1">
                <a:latin typeface="微软雅黑" panose="020B0503020204020204" charset="-122"/>
                <a:cs typeface="微软雅黑" panose="020B0503020204020204" charset="-122"/>
              </a:rPr>
              <a:t>Â</a:t>
            </a:r>
            <a:r>
              <a:rPr lang="en-US" altLang="zh-CN" sz="1700" noProof="1">
                <a:latin typeface="微软雅黑" panose="020B0503020204020204" charset="-122"/>
                <a:cs typeface="微软雅黑" panose="020B0503020204020204" charset="-122"/>
              </a:rPr>
              <a:t> </a:t>
            </a:r>
            <a:r>
              <a:rPr lang="en-US" altLang="en-US" sz="1700" noProof="1">
                <a:latin typeface="微软雅黑" panose="020B0503020204020204" charset="-122"/>
                <a:cs typeface="微软雅黑" panose="020B0503020204020204" charset="-122"/>
              </a:rPr>
              <a:t>®</a:t>
            </a:r>
            <a:r>
              <a:rPr lang="en-US" altLang="zh-CN" sz="1700" noProof="1">
                <a:latin typeface="微软雅黑" panose="020B0503020204020204" charset="-122"/>
                <a:cs typeface="微软雅黑" panose="020B0503020204020204" charset="-122"/>
              </a:rPr>
              <a:t> ' standard Serta double patent mattress with eco-certified bedding to create a cloud-based sweet dream experience.</a:t>
            </a:r>
            <a:endParaRPr lang="en-US" altLang="zh-CN" sz="1700" noProof="1">
              <a:latin typeface="微软雅黑" panose="020B0503020204020204" charset="-122"/>
              <a:cs typeface="微软雅黑" panose="020B0503020204020204" charset="-122"/>
            </a:endParaRPr>
          </a:p>
        </p:txBody>
      </p:sp>
      <p:pic>
        <p:nvPicPr>
          <p:cNvPr id="9" name="图片 8" descr="C:/Users/Administrator.DESKTOP-9C461EF/AppData/Local/Temp/picturecompress_20220707172253/output_1.jpgoutput_1"/>
          <p:cNvPicPr>
            <a:picLocks noChangeAspect="1"/>
          </p:cNvPicPr>
          <p:nvPr/>
        </p:nvPicPr>
        <p:blipFill>
          <a:blip r:embed="rId2"/>
          <a:stretch>
            <a:fillRect/>
          </a:stretch>
        </p:blipFill>
        <p:spPr>
          <a:xfrm>
            <a:off x="7372350" y="0"/>
            <a:ext cx="4819650" cy="3347720"/>
          </a:xfrm>
          <a:prstGeom prst="rect">
            <a:avLst/>
          </a:prstGeom>
        </p:spPr>
      </p:pic>
      <p:pic>
        <p:nvPicPr>
          <p:cNvPr id="10" name="图片 9" descr="C:/Users/Administrator.DESKTOP-9C461EF/AppData/Local/Temp/picturecompress_20220707172309/output_1.jpgoutput_1"/>
          <p:cNvPicPr>
            <a:picLocks noChangeAspect="1"/>
          </p:cNvPicPr>
          <p:nvPr/>
        </p:nvPicPr>
        <p:blipFill>
          <a:blip r:embed="rId3"/>
          <a:stretch>
            <a:fillRect/>
          </a:stretch>
        </p:blipFill>
        <p:spPr>
          <a:xfrm>
            <a:off x="4777105" y="3348355"/>
            <a:ext cx="5015865" cy="35096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4775518" y="3514408"/>
            <a:ext cx="7262813" cy="3343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sp>
        <p:nvSpPr>
          <p:cNvPr id="3" name="object 3"/>
          <p:cNvSpPr txBox="1"/>
          <p:nvPr/>
        </p:nvSpPr>
        <p:spPr>
          <a:xfrm>
            <a:off x="367030" y="2921000"/>
            <a:ext cx="4102100" cy="3477895"/>
          </a:xfrm>
          <a:prstGeom prst="rect">
            <a:avLst/>
          </a:prstGeom>
        </p:spPr>
        <p:txBody>
          <a:bodyPr vert="horz" wrap="square" lIns="0" tIns="0" rIns="0" bIns="0" rtlCol="0">
            <a:spAutoFit/>
          </a:bodyPr>
          <a:lstStyle/>
          <a:p>
            <a:pPr marL="171450" indent="-171450" fontAlgn="auto">
              <a:lnSpc>
                <a:spcPts val="2260"/>
              </a:lnSpc>
              <a:buSzPct val="100000"/>
              <a:buFont typeface="Arial" panose="020B0604020202020204" pitchFamily="34" charset="0"/>
              <a:buChar char="•"/>
              <a:defRPr sz="28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latin typeface="微软雅黑" panose="020B0503020204020204" charset="-122"/>
                <a:ea typeface="微软雅黑" panose="020B0503020204020204" charset="-122"/>
                <a:cs typeface="微软雅黑" panose="020B0503020204020204" charset="-122"/>
                <a:sym typeface="+mn-ea"/>
              </a:rPr>
              <a:t>Peter Thomas Roth, a hall-level medical brand in the field of skin care in the United States, effectively relieves fatigue with its pure natural ingredients and soothing bathing feelings. </a:t>
            </a:r>
            <a:endParaRPr lang="en-US" altLang="zh-CN" sz="1860" noProof="1"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ts val="2260"/>
              </a:lnSpc>
              <a:buSzPct val="100000"/>
              <a:buFont typeface="Arial" panose="020B0604020202020204" pitchFamily="34" charset="0"/>
              <a:buChar char="•"/>
              <a:defRPr sz="28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latin typeface="微软雅黑" panose="020B0503020204020204" charset="-122"/>
                <a:ea typeface="微软雅黑" panose="020B0503020204020204" charset="-122"/>
                <a:cs typeface="微软雅黑" panose="020B0503020204020204" charset="-122"/>
                <a:sym typeface="+mn-ea"/>
              </a:rPr>
              <a:t> </a:t>
            </a:r>
            <a:endParaRPr lang="en-US" altLang="zh-CN" sz="1860" noProof="1"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ts val="2260"/>
              </a:lnSpc>
              <a:buSzPct val="100000"/>
              <a:buFont typeface="Arial" panose="020B0604020202020204" pitchFamily="34" charset="0"/>
              <a:buChar char="•"/>
              <a:defRPr sz="28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latin typeface="微软雅黑" panose="020B0503020204020204" charset="-122"/>
                <a:ea typeface="微软雅黑" panose="020B0503020204020204" charset="-122"/>
                <a:cs typeface="微软雅黑" panose="020B0503020204020204" charset="-122"/>
                <a:sym typeface="+mn-ea"/>
              </a:rPr>
              <a:t>With just two easy flips, a lounge sofa instantly transforms into a comfortable 1.5-metre bed. Extend the sleep space of parent-child families.</a:t>
            </a:r>
            <a:endParaRPr sz="1700" noProof="1">
              <a:latin typeface="微软雅黑" panose="020B0503020204020204" charset="-122"/>
              <a:cs typeface="微软雅黑" panose="020B0503020204020204" charset="-122"/>
            </a:endParaRPr>
          </a:p>
        </p:txBody>
      </p:sp>
      <p:sp>
        <p:nvSpPr>
          <p:cNvPr id="4" name="object 4"/>
          <p:cNvSpPr txBox="1"/>
          <p:nvPr/>
        </p:nvSpPr>
        <p:spPr>
          <a:xfrm>
            <a:off x="367030" y="1765300"/>
            <a:ext cx="2624455" cy="657860"/>
          </a:xfrm>
          <a:prstGeom prst="rect">
            <a:avLst/>
          </a:prstGeom>
        </p:spPr>
        <p:txBody>
          <a:bodyPr vert="horz" wrap="square" lIns="0" tIns="0" rIns="0" bIns="0" rtlCol="0">
            <a:spAutoFit/>
          </a:bodyPr>
          <a:lstStyle/>
          <a:p>
            <a:pPr marL="17145" fontAlgn="auto"/>
            <a:r>
              <a:rPr lang="en-US" altLang="zh-CN" sz="2135" noProof="1">
                <a:latin typeface="微软雅黑" panose="020B0503020204020204" charset="-122"/>
                <a:ea typeface="微软雅黑" panose="020B0503020204020204" charset="-122"/>
                <a:cs typeface="微软雅黑" panose="020B0503020204020204" charset="-122"/>
              </a:rPr>
              <a:t>Deluxe Mountain View Big Bed Room</a:t>
            </a:r>
            <a:endParaRPr lang="en-US" altLang="zh-CN" sz="2135" noProof="1">
              <a:latin typeface="微软雅黑" panose="020B0503020204020204" charset="-122"/>
              <a:ea typeface="微软雅黑" panose="020B0503020204020204" charset="-122"/>
              <a:cs typeface="微软雅黑" panose="020B0503020204020204" charset="-122"/>
            </a:endParaRPr>
          </a:p>
        </p:txBody>
      </p:sp>
      <p:sp>
        <p:nvSpPr>
          <p:cNvPr id="5" name="object 5"/>
          <p:cNvSpPr/>
          <p:nvPr/>
        </p:nvSpPr>
        <p:spPr>
          <a:xfrm>
            <a:off x="366078" y="2433003"/>
            <a:ext cx="2208213" cy="76200"/>
          </a:xfrm>
          <a:custGeom>
            <a:avLst/>
            <a:gdLst/>
            <a:ahLst/>
            <a:cxnLst/>
            <a:rect l="l" t="t" r="r" b="b"/>
            <a:pathLst>
              <a:path w="3641725" h="125730">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16" name="任意多边形 15"/>
          <p:cNvSpPr/>
          <p:nvPr/>
        </p:nvSpPr>
        <p:spPr>
          <a:xfrm flipV="1">
            <a:off x="366713" y="1331913"/>
            <a:ext cx="271463"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5367" name="Picture 3" descr="G:\欢朋\ppt\logo-01.png"/>
          <p:cNvPicPr>
            <a:picLocks noChangeAspect="1"/>
          </p:cNvPicPr>
          <p:nvPr/>
        </p:nvPicPr>
        <p:blipFill>
          <a:blip r:embed="rId1"/>
          <a:stretch>
            <a:fillRect/>
          </a:stretch>
        </p:blipFill>
        <p:spPr>
          <a:xfrm>
            <a:off x="366713" y="206375"/>
            <a:ext cx="1192212" cy="763588"/>
          </a:xfrm>
          <a:prstGeom prst="rect">
            <a:avLst/>
          </a:prstGeom>
          <a:noFill/>
          <a:ln w="9525">
            <a:noFill/>
          </a:ln>
        </p:spPr>
      </p:pic>
      <p:pic>
        <p:nvPicPr>
          <p:cNvPr id="2" name="图片 1" descr="C:/Users/Administrator.DESKTOP-9C461EF/AppData/Local/Temp/picturecompress_20220707170712/output_1.jpgoutput_1"/>
          <p:cNvPicPr>
            <a:picLocks noChangeAspect="1"/>
          </p:cNvPicPr>
          <p:nvPr/>
        </p:nvPicPr>
        <p:blipFill>
          <a:blip r:embed="rId2"/>
          <a:stretch>
            <a:fillRect/>
          </a:stretch>
        </p:blipFill>
        <p:spPr>
          <a:xfrm>
            <a:off x="4469130" y="970915"/>
            <a:ext cx="3797935" cy="2400935"/>
          </a:xfrm>
          <a:prstGeom prst="rect">
            <a:avLst/>
          </a:prstGeom>
        </p:spPr>
      </p:pic>
      <p:pic>
        <p:nvPicPr>
          <p:cNvPr id="6" name="图片 5" descr="C:/Users/Administrator.DESKTOP-9C461EF/AppData/Local/Temp/picturecompress_20220707170910/output_1.jpgoutput_1"/>
          <p:cNvPicPr>
            <a:picLocks noChangeAspect="1"/>
          </p:cNvPicPr>
          <p:nvPr/>
        </p:nvPicPr>
        <p:blipFill>
          <a:blip r:embed="rId3"/>
          <a:stretch>
            <a:fillRect/>
          </a:stretch>
        </p:blipFill>
        <p:spPr>
          <a:xfrm>
            <a:off x="8498840" y="970280"/>
            <a:ext cx="3693160" cy="2401570"/>
          </a:xfrm>
          <a:prstGeom prst="rect">
            <a:avLst/>
          </a:prstGeom>
        </p:spPr>
      </p:pic>
      <p:pic>
        <p:nvPicPr>
          <p:cNvPr id="9" name="图片 8" descr="C:/Users/Administrator.DESKTOP-9C461EF/AppData/Local/Temp/picturecompress_20220707171008/output_1.jpgoutput_1"/>
          <p:cNvPicPr>
            <a:picLocks noChangeAspect="1"/>
          </p:cNvPicPr>
          <p:nvPr/>
        </p:nvPicPr>
        <p:blipFill>
          <a:blip r:embed="rId4"/>
          <a:stretch>
            <a:fillRect/>
          </a:stretch>
        </p:blipFill>
        <p:spPr>
          <a:xfrm>
            <a:off x="4469130" y="3724275"/>
            <a:ext cx="3818255" cy="2663190"/>
          </a:xfrm>
          <a:prstGeom prst="rect">
            <a:avLst/>
          </a:prstGeom>
        </p:spPr>
      </p:pic>
      <p:pic>
        <p:nvPicPr>
          <p:cNvPr id="10" name="图片 9" descr="C:/Users/Administrator.DESKTOP-9C461EF/AppData/Local/Temp/picturecompress_20220707171032/output_1.jpgoutput_1"/>
          <p:cNvPicPr>
            <a:picLocks noChangeAspect="1"/>
          </p:cNvPicPr>
          <p:nvPr/>
        </p:nvPicPr>
        <p:blipFill>
          <a:blip r:embed="rId5"/>
          <a:stretch>
            <a:fillRect/>
          </a:stretch>
        </p:blipFill>
        <p:spPr>
          <a:xfrm>
            <a:off x="8524240" y="3724275"/>
            <a:ext cx="3667760" cy="26625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txBox="1"/>
          <p:nvPr/>
        </p:nvSpPr>
        <p:spPr>
          <a:xfrm>
            <a:off x="7529513" y="3111500"/>
            <a:ext cx="3787775" cy="3187700"/>
          </a:xfrm>
          <a:prstGeom prst="rect">
            <a:avLst/>
          </a:prstGeom>
        </p:spPr>
        <p:txBody>
          <a:bodyPr vert="horz" wrap="square" lIns="0" tIns="0" rIns="0" bIns="0" rtlCol="0">
            <a:spAutoFit/>
          </a:bodyPr>
          <a:lstStyle/>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700" noProof="1">
                <a:latin typeface="微软雅黑" panose="020B0503020204020204" charset="-122"/>
                <a:cs typeface="微软雅黑" panose="020B0503020204020204" charset="-122"/>
              </a:rPr>
              <a:t>The modern design style of light and warm colors and the ingenious spatial layout bring you a warm and comfortable experience. </a:t>
            </a:r>
            <a:endParaRPr lang="en-US" altLang="zh-CN" sz="1700" noProof="1">
              <a:latin typeface="微软雅黑" panose="020B0503020204020204" charset="-122"/>
              <a:cs typeface="微软雅黑" panose="020B0503020204020204" charset="-122"/>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700" noProof="1">
                <a:latin typeface="微软雅黑" panose="020B0503020204020204" charset="-122"/>
                <a:cs typeface="微软雅黑" panose="020B0503020204020204" charset="-122"/>
              </a:rPr>
              <a:t> </a:t>
            </a:r>
            <a:endParaRPr lang="en-US" altLang="zh-CN" sz="1700" noProof="1">
              <a:latin typeface="微软雅黑" panose="020B0503020204020204" charset="-122"/>
              <a:cs typeface="微软雅黑" panose="020B0503020204020204" charset="-122"/>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700" noProof="1">
                <a:latin typeface="微软雅黑" panose="020B0503020204020204" charset="-122"/>
                <a:cs typeface="微软雅黑" panose="020B0503020204020204" charset="-122"/>
              </a:rPr>
              <a:t>The US ' Hampton Bed</a:t>
            </a:r>
            <a:r>
              <a:rPr lang="" altLang="en-US" sz="1700" noProof="1">
                <a:latin typeface="微软雅黑" panose="020B0503020204020204" charset="-122"/>
                <a:cs typeface="微软雅黑" panose="020B0503020204020204" charset="-122"/>
              </a:rPr>
              <a:t>Â</a:t>
            </a:r>
            <a:r>
              <a:rPr lang="en-US" altLang="zh-CN" sz="1700" noProof="1">
                <a:latin typeface="微软雅黑" panose="020B0503020204020204" charset="-122"/>
                <a:cs typeface="微软雅黑" panose="020B0503020204020204" charset="-122"/>
              </a:rPr>
              <a:t> </a:t>
            </a:r>
            <a:r>
              <a:rPr lang="en-US" altLang="en-US" sz="1700" noProof="1">
                <a:latin typeface="微软雅黑" panose="020B0503020204020204" charset="-122"/>
                <a:cs typeface="微软雅黑" panose="020B0503020204020204" charset="-122"/>
              </a:rPr>
              <a:t>®</a:t>
            </a:r>
            <a:r>
              <a:rPr lang="en-US" altLang="zh-CN" sz="1700" noProof="1">
                <a:latin typeface="微软雅黑" panose="020B0503020204020204" charset="-122"/>
                <a:cs typeface="微软雅黑" panose="020B0503020204020204" charset="-122"/>
              </a:rPr>
              <a:t> ' standard Serta double patent mattress with eco-certified bedding to create a cloud-based sweet dream experience.</a:t>
            </a:r>
            <a:endParaRPr lang="en-US" altLang="zh-CN" sz="1700" noProof="1">
              <a:latin typeface="微软雅黑" panose="020B0503020204020204" charset="-122"/>
              <a:cs typeface="微软雅黑" panose="020B0503020204020204" charset="-122"/>
            </a:endParaRPr>
          </a:p>
        </p:txBody>
      </p:sp>
      <p:sp>
        <p:nvSpPr>
          <p:cNvPr id="4" name="object 4"/>
          <p:cNvSpPr txBox="1"/>
          <p:nvPr/>
        </p:nvSpPr>
        <p:spPr>
          <a:xfrm>
            <a:off x="7710805" y="1725930"/>
            <a:ext cx="2871470" cy="328930"/>
          </a:xfrm>
          <a:prstGeom prst="rect">
            <a:avLst/>
          </a:prstGeom>
        </p:spPr>
        <p:txBody>
          <a:bodyPr vert="horz" wrap="square" lIns="0" tIns="0" rIns="0" bIns="0" rtlCol="0">
            <a:spAutoFit/>
          </a:bodyPr>
          <a:lstStyle/>
          <a:p>
            <a:pPr marL="17145" fontAlgn="auto"/>
            <a:r>
              <a:rPr lang="en-US" altLang="zh-CN" sz="2135" noProof="1">
                <a:latin typeface="微软雅黑" panose="020B0503020204020204" charset="-122"/>
                <a:ea typeface="微软雅黑" panose="020B0503020204020204" charset="-122"/>
                <a:cs typeface="微软雅黑" panose="020B0503020204020204" charset="-122"/>
              </a:rPr>
              <a:t>Superior Twin Room</a:t>
            </a:r>
            <a:endParaRPr lang="en-US" altLang="zh-CN" sz="2135" noProof="1">
              <a:latin typeface="微软雅黑" panose="020B0503020204020204" charset="-122"/>
              <a:ea typeface="微软雅黑" panose="020B0503020204020204" charset="-122"/>
              <a:cs typeface="微软雅黑" panose="020B0503020204020204" charset="-122"/>
            </a:endParaRPr>
          </a:p>
        </p:txBody>
      </p:sp>
      <p:sp>
        <p:nvSpPr>
          <p:cNvPr id="5" name="object 5"/>
          <p:cNvSpPr/>
          <p:nvPr/>
        </p:nvSpPr>
        <p:spPr>
          <a:xfrm>
            <a:off x="7710488" y="2182813"/>
            <a:ext cx="2208213" cy="76200"/>
          </a:xfrm>
          <a:custGeom>
            <a:avLst/>
            <a:gdLst/>
            <a:ahLst/>
            <a:cxnLst/>
            <a:rect l="l" t="t" r="r" b="b"/>
            <a:pathLst>
              <a:path w="3641725" h="125730">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16" name="任意多边形 15"/>
          <p:cNvSpPr/>
          <p:nvPr/>
        </p:nvSpPr>
        <p:spPr>
          <a:xfrm flipV="1">
            <a:off x="7710488" y="1262063"/>
            <a:ext cx="271463"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6389" name="Picture 3" descr="G:\欢朋\ppt\logo-01.png"/>
          <p:cNvPicPr>
            <a:picLocks noChangeAspect="1"/>
          </p:cNvPicPr>
          <p:nvPr/>
        </p:nvPicPr>
        <p:blipFill>
          <a:blip r:embed="rId1"/>
          <a:stretch>
            <a:fillRect/>
          </a:stretch>
        </p:blipFill>
        <p:spPr>
          <a:xfrm>
            <a:off x="10582275" y="206375"/>
            <a:ext cx="1192213" cy="763588"/>
          </a:xfrm>
          <a:prstGeom prst="rect">
            <a:avLst/>
          </a:prstGeom>
          <a:noFill/>
          <a:ln w="9525">
            <a:noFill/>
          </a:ln>
        </p:spPr>
      </p:pic>
      <p:pic>
        <p:nvPicPr>
          <p:cNvPr id="164" name="DSC_1095_副本.jpg" descr="DSC_1095_副本.jpg"/>
          <p:cNvPicPr>
            <a:picLocks noChangeAspect="1"/>
          </p:cNvPicPr>
          <p:nvPr/>
        </p:nvPicPr>
        <p:blipFill>
          <a:blip r:embed="rId2"/>
          <a:stretch>
            <a:fillRect/>
          </a:stretch>
        </p:blipFill>
        <p:spPr>
          <a:xfrm>
            <a:off x="9525" y="5001894"/>
            <a:ext cx="1890395" cy="1697991"/>
          </a:xfrm>
          <a:prstGeom prst="rect">
            <a:avLst/>
          </a:prstGeom>
          <a:ln>
            <a:noFill/>
          </a:ln>
          <a:effectLst>
            <a:softEdge rad="112500"/>
          </a:effectLst>
        </p:spPr>
      </p:pic>
      <p:pic>
        <p:nvPicPr>
          <p:cNvPr id="163" name="image.png"/>
          <p:cNvPicPr>
            <a:picLocks noChangeAspect="1"/>
          </p:cNvPicPr>
          <p:nvPr/>
        </p:nvPicPr>
        <p:blipFill>
          <a:blip r:embed="rId3"/>
          <a:stretch>
            <a:fillRect/>
          </a:stretch>
        </p:blipFill>
        <p:spPr>
          <a:xfrm>
            <a:off x="2444750" y="5073650"/>
            <a:ext cx="1659254" cy="1555115"/>
          </a:xfrm>
          <a:prstGeom prst="rect">
            <a:avLst/>
          </a:prstGeom>
          <a:ln>
            <a:noFill/>
          </a:ln>
          <a:effectLst>
            <a:softEdge rad="112500"/>
          </a:effectLst>
        </p:spPr>
      </p:pic>
      <p:pic>
        <p:nvPicPr>
          <p:cNvPr id="27" name="三亚湾希尔顿欢朋酒店洗浴用品PTR.jpg" descr="三亚湾希尔顿欢朋酒店洗浴用品PTR"/>
          <p:cNvPicPr>
            <a:picLocks noChangeAspect="1"/>
          </p:cNvPicPr>
          <p:nvPr/>
        </p:nvPicPr>
        <p:blipFill>
          <a:blip r:embed="rId4"/>
          <a:stretch>
            <a:fillRect/>
          </a:stretch>
        </p:blipFill>
        <p:spPr>
          <a:xfrm>
            <a:off x="4708407" y="5140543"/>
            <a:ext cx="1850309" cy="1420191"/>
          </a:xfrm>
          <a:prstGeom prst="rect">
            <a:avLst/>
          </a:prstGeom>
          <a:ln>
            <a:noFill/>
          </a:ln>
          <a:effectLst>
            <a:softEdge rad="112500"/>
          </a:effectLst>
        </p:spPr>
      </p:pic>
      <p:pic>
        <p:nvPicPr>
          <p:cNvPr id="2" name="图片 1" descr="C:/Users/Administrator.DESKTOP-9C461EF/AppData/Local/Temp/picturecompress_20220707171228/output_1.jpgoutput_1"/>
          <p:cNvPicPr>
            <a:picLocks noChangeAspect="1"/>
          </p:cNvPicPr>
          <p:nvPr/>
        </p:nvPicPr>
        <p:blipFill>
          <a:blip r:embed="rId5"/>
          <a:stretch>
            <a:fillRect/>
          </a:stretch>
        </p:blipFill>
        <p:spPr>
          <a:xfrm>
            <a:off x="473075" y="814705"/>
            <a:ext cx="5773420" cy="38487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4"/>
          <p:cNvSpPr txBox="1"/>
          <p:nvPr/>
        </p:nvSpPr>
        <p:spPr>
          <a:xfrm>
            <a:off x="366713" y="1765300"/>
            <a:ext cx="2370138" cy="328930"/>
          </a:xfrm>
          <a:prstGeom prst="rect">
            <a:avLst/>
          </a:prstGeom>
        </p:spPr>
        <p:txBody>
          <a:bodyPr vert="horz" wrap="square" lIns="0" tIns="0" rIns="0" bIns="0" rtlCol="0">
            <a:spAutoFit/>
          </a:bodyPr>
          <a:lstStyle/>
          <a:p>
            <a:pPr marL="17145" fontAlgn="auto"/>
            <a:r>
              <a:rPr lang="en-US" altLang="zh-CN" sz="2135" noProof="1">
                <a:latin typeface="微软雅黑" panose="020B0503020204020204" charset="-122"/>
                <a:ea typeface="微软雅黑" panose="020B0503020204020204" charset="-122"/>
                <a:cs typeface="微软雅黑" panose="020B0503020204020204" charset="-122"/>
              </a:rPr>
              <a:t>Hampton Suite</a:t>
            </a:r>
            <a:endParaRPr lang="en-US" altLang="zh-CN" sz="2135" noProof="1">
              <a:latin typeface="微软雅黑" panose="020B0503020204020204" charset="-122"/>
              <a:ea typeface="微软雅黑" panose="020B0503020204020204" charset="-122"/>
              <a:cs typeface="微软雅黑" panose="020B0503020204020204" charset="-122"/>
            </a:endParaRPr>
          </a:p>
        </p:txBody>
      </p:sp>
      <p:sp>
        <p:nvSpPr>
          <p:cNvPr id="5" name="object 5"/>
          <p:cNvSpPr/>
          <p:nvPr/>
        </p:nvSpPr>
        <p:spPr>
          <a:xfrm>
            <a:off x="366713" y="2179638"/>
            <a:ext cx="2208213" cy="76200"/>
          </a:xfrm>
          <a:custGeom>
            <a:avLst/>
            <a:gdLst/>
            <a:ahLst/>
            <a:cxnLst/>
            <a:rect l="l" t="t" r="r" b="b"/>
            <a:pathLst>
              <a:path w="3641725" h="125730">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16" name="任意多边形 15"/>
          <p:cNvSpPr/>
          <p:nvPr/>
        </p:nvSpPr>
        <p:spPr>
          <a:xfrm flipV="1">
            <a:off x="366713" y="1331913"/>
            <a:ext cx="271463"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7412" name="Picture 3" descr="G:\欢朋\ppt\logo-01.png"/>
          <p:cNvPicPr>
            <a:picLocks noChangeAspect="1"/>
          </p:cNvPicPr>
          <p:nvPr/>
        </p:nvPicPr>
        <p:blipFill>
          <a:blip r:embed="rId1"/>
          <a:stretch>
            <a:fillRect/>
          </a:stretch>
        </p:blipFill>
        <p:spPr>
          <a:xfrm>
            <a:off x="366713" y="206375"/>
            <a:ext cx="1192212" cy="763588"/>
          </a:xfrm>
          <a:prstGeom prst="rect">
            <a:avLst/>
          </a:prstGeom>
          <a:noFill/>
          <a:ln w="9525">
            <a:noFill/>
          </a:ln>
        </p:spPr>
      </p:pic>
      <p:sp>
        <p:nvSpPr>
          <p:cNvPr id="7" name="文本框 6"/>
          <p:cNvSpPr txBox="1"/>
          <p:nvPr/>
        </p:nvSpPr>
        <p:spPr>
          <a:xfrm>
            <a:off x="174943" y="2767330"/>
            <a:ext cx="4084638" cy="3858895"/>
          </a:xfrm>
          <a:prstGeom prst="rect">
            <a:avLst/>
          </a:prstGeom>
          <a:noFill/>
        </p:spPr>
        <p:txBody>
          <a:bodyPr wrap="square" rtlCol="0" anchor="t">
            <a:spAutoFit/>
          </a:bodyPr>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a:sym typeface="+mn-ea"/>
              </a:rPr>
              <a:t>The modern design style of light and warm colors and the ingenious spatial layout bring you a warm and comfortable experience. </a:t>
            </a:r>
            <a:endParaRPr lang="en-US" altLang="zh-CN" sz="1860" noProof="1">
              <a:latin typeface="微软雅黑" panose="020B0503020204020204" charset="-122"/>
              <a:cs typeface="微软雅黑" panose="020B0503020204020204" charset="-122"/>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a:sym typeface="+mn-ea"/>
              </a:rPr>
              <a:t> </a:t>
            </a:r>
            <a:endParaRPr lang="en-US" altLang="zh-CN" sz="1860" noProof="1">
              <a:latin typeface="微软雅黑" panose="020B0503020204020204" charset="-122"/>
              <a:cs typeface="微软雅黑" panose="020B0503020204020204" charset="-122"/>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a:sym typeface="+mn-ea"/>
              </a:rPr>
              <a:t>The US ' Hampton Bed</a:t>
            </a:r>
            <a:r>
              <a:rPr lang="en-US" altLang="en-US" sz="1860">
                <a:sym typeface="+mn-ea"/>
              </a:rPr>
              <a:t>Â</a:t>
            </a:r>
            <a:r>
              <a:rPr lang="en-US" altLang="zh-CN" sz="1860">
                <a:sym typeface="+mn-ea"/>
              </a:rPr>
              <a:t> </a:t>
            </a:r>
            <a:r>
              <a:rPr lang="en-US" altLang="en-US" sz="1860">
                <a:sym typeface="+mn-ea"/>
              </a:rPr>
              <a:t>®</a:t>
            </a:r>
            <a:r>
              <a:rPr lang="en-US" altLang="zh-CN" sz="1860">
                <a:sym typeface="+mn-ea"/>
              </a:rPr>
              <a:t> ' standard Serta double patent mattress with eco-certified bedding to create a cloud-based sweet dream experience.</a:t>
            </a:r>
            <a:endParaRPr lang="en-US" altLang="zh-CN" sz="1860" noProof="1">
              <a:latin typeface="微软雅黑" panose="020B0503020204020204" charset="-122"/>
              <a:cs typeface="微软雅黑" panose="020B0503020204020204" charset="-122"/>
            </a:endParaRPr>
          </a:p>
          <a:p>
            <a:pPr fontAlgn="auto">
              <a:lnSpc>
                <a:spcPts val="2260"/>
              </a:lnSpc>
              <a:buSzPct val="100000"/>
              <a:buFont typeface="Arial" panose="020B0604020202020204" pitchFamily="34" charset="0"/>
              <a:buNone/>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sz="1860" noProof="1" dirty="0"/>
          </a:p>
          <a:p>
            <a:pPr marL="171450" indent="-171450" fontAlgn="auto">
              <a:lnSpc>
                <a:spcPts val="2260"/>
              </a:lnSpc>
              <a:buSzPct val="100000"/>
              <a:buFont typeface="Arial" panose="020B0604020202020204" pitchFamily="34" charset="0"/>
              <a:buChar char="•"/>
              <a:defRPr sz="28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860" b="1" noProof="1" dirty="0">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C:/Users/Administrator.DESKTOP-9C461EF/AppData/Local/Temp/picturecompress_20220707171348/output_1.jpgoutput_1"/>
          <p:cNvPicPr>
            <a:picLocks noChangeAspect="1"/>
          </p:cNvPicPr>
          <p:nvPr/>
        </p:nvPicPr>
        <p:blipFill>
          <a:blip r:embed="rId2"/>
          <a:stretch>
            <a:fillRect/>
          </a:stretch>
        </p:blipFill>
        <p:spPr>
          <a:xfrm>
            <a:off x="8355965" y="1904365"/>
            <a:ext cx="3778885" cy="2519045"/>
          </a:xfrm>
          <a:prstGeom prst="rect">
            <a:avLst/>
          </a:prstGeom>
        </p:spPr>
      </p:pic>
      <p:pic>
        <p:nvPicPr>
          <p:cNvPr id="3" name="图片 2" descr="C:/Users/Administrator.DESKTOP-9C461EF/AppData/Local/Temp/picturecompress_20220707171414/output_1.jpgoutput_1"/>
          <p:cNvPicPr>
            <a:picLocks noChangeAspect="1"/>
          </p:cNvPicPr>
          <p:nvPr/>
        </p:nvPicPr>
        <p:blipFill>
          <a:blip r:embed="rId3"/>
          <a:stretch>
            <a:fillRect/>
          </a:stretch>
        </p:blipFill>
        <p:spPr>
          <a:xfrm>
            <a:off x="4450715" y="0"/>
            <a:ext cx="3962400" cy="2519680"/>
          </a:xfrm>
          <a:prstGeom prst="rect">
            <a:avLst/>
          </a:prstGeom>
        </p:spPr>
      </p:pic>
      <p:pic>
        <p:nvPicPr>
          <p:cNvPr id="6" name="图片 5" descr="C:/Users/Administrator.DESKTOP-9C461EF/AppData/Local/Temp/picturecompress_20220707171503/output_1.jpgoutput_1"/>
          <p:cNvPicPr>
            <a:picLocks noChangeAspect="1"/>
          </p:cNvPicPr>
          <p:nvPr/>
        </p:nvPicPr>
        <p:blipFill>
          <a:blip r:embed="rId4"/>
          <a:stretch>
            <a:fillRect/>
          </a:stretch>
        </p:blipFill>
        <p:spPr>
          <a:xfrm>
            <a:off x="4460875" y="4051300"/>
            <a:ext cx="3904615" cy="2806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p:nvPr/>
        </p:nvSpPr>
        <p:spPr>
          <a:xfrm>
            <a:off x="7748588" y="2471738"/>
            <a:ext cx="2208213" cy="762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7" name="object 7"/>
          <p:cNvSpPr txBox="1"/>
          <p:nvPr/>
        </p:nvSpPr>
        <p:spPr>
          <a:xfrm>
            <a:off x="7748905" y="1991995"/>
            <a:ext cx="4288790" cy="3919855"/>
          </a:xfrm>
          <a:prstGeom prst="rect">
            <a:avLst/>
          </a:prstGeom>
        </p:spPr>
        <p:txBody>
          <a:bodyPr vert="horz" wrap="square" lIns="0" tIns="0" rIns="0" bIns="0" rtlCol="0">
            <a:spAutoFit/>
          </a:bodyPr>
          <a:lstStyle/>
          <a:p>
            <a:pPr marL="17145" fontAlgn="auto"/>
            <a:r>
              <a:rPr lang="en-US" altLang="zh-CN" sz="2400" b="1" noProof="1">
                <a:latin typeface="Times New Roman" panose="02020603050405020304"/>
                <a:cs typeface="Times New Roman" panose="02020603050405020304"/>
              </a:rPr>
              <a:t>Comfortable shower experience</a:t>
            </a:r>
            <a:endParaRPr lang="en-US" altLang="zh-CN" sz="2400" b="1" noProof="1">
              <a:latin typeface="Times New Roman" panose="02020603050405020304"/>
              <a:cs typeface="Times New Roman" panose="02020603050405020304"/>
            </a:endParaRPr>
          </a:p>
          <a:p>
            <a:pPr fontAlgn="auto">
              <a:spcBef>
                <a:spcPts val="20"/>
              </a:spcBef>
            </a:pPr>
            <a:endParaRPr sz="1455" noProof="1">
              <a:latin typeface="Times New Roman" panose="02020603050405020304"/>
              <a:cs typeface="Times New Roman" panose="02020603050405020304"/>
            </a:endParaRPr>
          </a:p>
          <a:p>
            <a:pPr marL="17145" algn="just" fontAlgn="auto">
              <a:lnSpc>
                <a:spcPct val="150000"/>
              </a:lnSpc>
            </a:pPr>
            <a:endParaRPr lang="en-US" altLang="zh-CN" sz="1600" noProof="1">
              <a:latin typeface="微软雅黑" panose="020B0503020204020204" charset="-122"/>
              <a:ea typeface="微软雅黑" panose="020B0503020204020204" charset="-122"/>
              <a:cs typeface="微软雅黑" panose="020B0503020204020204" charset="-122"/>
            </a:endParaRPr>
          </a:p>
          <a:p>
            <a:pPr marL="17145" algn="just" fontAlgn="auto">
              <a:lnSpc>
                <a:spcPct val="150000"/>
              </a:lnSpc>
            </a:pPr>
            <a:r>
              <a:rPr lang="en-US" altLang="zh-CN" sz="1600" noProof="1">
                <a:latin typeface="微软雅黑" panose="020B0503020204020204" charset="-122"/>
                <a:ea typeface="微软雅黑" panose="020B0503020204020204" charset="-122"/>
                <a:cs typeface="微软雅黑" panose="020B0503020204020204" charset="-122"/>
              </a:rPr>
              <a:t>Fashion simple design and international first-line brand bathroom equipment, bring a comfortable bathing experience ; peter Thomas Roth, a hall-class medical brand in the field of skin care in the United States, can effectively wash away the fatigue during the journey with its pure natural ingredients and soothing fragrance.</a:t>
            </a:r>
            <a:endParaRPr lang="en-US" altLang="zh-CN" sz="1600" noProof="1">
              <a:latin typeface="微软雅黑" panose="020B0503020204020204" charset="-122"/>
              <a:ea typeface="微软雅黑" panose="020B0503020204020204" charset="-122"/>
              <a:cs typeface="微软雅黑" panose="020B0503020204020204" charset="-122"/>
            </a:endParaRPr>
          </a:p>
        </p:txBody>
      </p:sp>
      <p:pic>
        <p:nvPicPr>
          <p:cNvPr id="18435" name="Picture 3" descr="G:\欢朋\ppt\logo-01.png"/>
          <p:cNvPicPr>
            <a:picLocks noChangeAspect="1"/>
          </p:cNvPicPr>
          <p:nvPr/>
        </p:nvPicPr>
        <p:blipFill>
          <a:blip r:embed="rId1"/>
          <a:stretch>
            <a:fillRect/>
          </a:stretch>
        </p:blipFill>
        <p:spPr>
          <a:xfrm>
            <a:off x="10674350" y="249238"/>
            <a:ext cx="1192213" cy="765175"/>
          </a:xfrm>
          <a:prstGeom prst="rect">
            <a:avLst/>
          </a:prstGeom>
          <a:noFill/>
          <a:ln w="9525">
            <a:noFill/>
          </a:ln>
        </p:spPr>
      </p:pic>
      <p:sp>
        <p:nvSpPr>
          <p:cNvPr id="16" name="任意多边形 15"/>
          <p:cNvSpPr/>
          <p:nvPr/>
        </p:nvSpPr>
        <p:spPr>
          <a:xfrm flipV="1">
            <a:off x="7748588" y="1439863"/>
            <a:ext cx="273050"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8438" name="图片 9" descr="CS1_2362"/>
          <p:cNvPicPr>
            <a:picLocks noChangeAspect="1"/>
          </p:cNvPicPr>
          <p:nvPr/>
        </p:nvPicPr>
        <p:blipFill>
          <a:blip r:embed="rId2"/>
          <a:stretch>
            <a:fillRect/>
          </a:stretch>
        </p:blipFill>
        <p:spPr>
          <a:xfrm>
            <a:off x="1760220" y="3641725"/>
            <a:ext cx="3500755" cy="3216275"/>
          </a:xfrm>
          <a:prstGeom prst="rect">
            <a:avLst/>
          </a:prstGeom>
          <a:noFill/>
          <a:ln w="9525">
            <a:noFill/>
          </a:ln>
        </p:spPr>
      </p:pic>
      <p:pic>
        <p:nvPicPr>
          <p:cNvPr id="2" name="图片 1" descr="C:/Users/Administrator.DESKTOP-9C461EF/AppData/Local/Temp/picturecompress_20220707171627/output_1.jpgoutput_1"/>
          <p:cNvPicPr>
            <a:picLocks noChangeAspect="1"/>
          </p:cNvPicPr>
          <p:nvPr/>
        </p:nvPicPr>
        <p:blipFill>
          <a:blip r:embed="rId3"/>
          <a:stretch>
            <a:fillRect/>
          </a:stretch>
        </p:blipFill>
        <p:spPr>
          <a:xfrm>
            <a:off x="0" y="0"/>
            <a:ext cx="3619500" cy="3641725"/>
          </a:xfrm>
          <a:prstGeom prst="rect">
            <a:avLst/>
          </a:prstGeom>
        </p:spPr>
      </p:pic>
      <p:pic>
        <p:nvPicPr>
          <p:cNvPr id="4" name="图片 3" descr="C:/Users/Administrator.DESKTOP-9C461EF/AppData/Local/Temp/picturecompress_20220707171729/output_1.jpgoutput_1"/>
          <p:cNvPicPr>
            <a:picLocks noChangeAspect="1"/>
          </p:cNvPicPr>
          <p:nvPr/>
        </p:nvPicPr>
        <p:blipFill>
          <a:blip r:embed="rId4"/>
          <a:stretch>
            <a:fillRect/>
          </a:stretch>
        </p:blipFill>
        <p:spPr>
          <a:xfrm>
            <a:off x="3619500" y="0"/>
            <a:ext cx="3855720" cy="3641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p:nvPr/>
        </p:nvSpPr>
        <p:spPr>
          <a:xfrm>
            <a:off x="466725" y="2649538"/>
            <a:ext cx="2208213" cy="762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6" name="object 6"/>
          <p:cNvSpPr txBox="1"/>
          <p:nvPr/>
        </p:nvSpPr>
        <p:spPr>
          <a:xfrm>
            <a:off x="466725" y="2224088"/>
            <a:ext cx="3990975" cy="4533265"/>
          </a:xfrm>
          <a:prstGeom prst="rect">
            <a:avLst/>
          </a:prstGeom>
        </p:spPr>
        <p:txBody>
          <a:bodyPr vert="horz" wrap="square" lIns="0" tIns="0" rIns="0" bIns="0" rtlCol="0">
            <a:spAutoFit/>
          </a:bodyPr>
          <a:lstStyle/>
          <a:p>
            <a:pPr marL="17145" fontAlgn="auto"/>
            <a:r>
              <a:rPr lang="en-US" altLang="zh-CN" sz="2400" b="1" noProof="1" dirty="0">
                <a:latin typeface="Times New Roman" panose="02020603050405020304"/>
                <a:cs typeface="Times New Roman" panose="02020603050405020304"/>
              </a:rPr>
              <a:t>Healthy Style Restaurant</a:t>
            </a:r>
            <a:endParaRPr lang="en-US" altLang="zh-CN" sz="2400" b="1" noProof="1" dirty="0">
              <a:latin typeface="Times New Roman" panose="02020603050405020304"/>
              <a:cs typeface="Times New Roman" panose="02020603050405020304"/>
            </a:endParaRPr>
          </a:p>
          <a:p>
            <a:pPr fontAlgn="auto">
              <a:spcBef>
                <a:spcPts val="75"/>
              </a:spcBef>
            </a:pPr>
            <a:endParaRPr sz="1845" noProof="1" dirty="0">
              <a:latin typeface="Times New Roman" panose="02020603050405020304"/>
              <a:cs typeface="Times New Roman" panose="02020603050405020304"/>
            </a:endParaRPr>
          </a:p>
          <a:p>
            <a:pPr marL="17145" fontAlgn="auto"/>
            <a:r>
              <a:rPr lang="en-US" altLang="zh-CN" sz="2000" b="1" noProof="1" dirty="0">
                <a:solidFill>
                  <a:srgbClr val="C00000"/>
                </a:solidFill>
                <a:latin typeface="Times New Roman" panose="02020603050405020304"/>
                <a:cs typeface="Times New Roman" panose="02020603050405020304"/>
              </a:rPr>
              <a:t>Health | Style | Joy</a:t>
            </a:r>
            <a:endParaRPr lang="en-US" altLang="zh-CN" sz="2000" b="1" noProof="1" dirty="0">
              <a:solidFill>
                <a:srgbClr val="C00000"/>
              </a:solidFill>
              <a:latin typeface="Times New Roman" panose="02020603050405020304"/>
              <a:cs typeface="Times New Roman" panose="02020603050405020304"/>
            </a:endParaRPr>
          </a:p>
          <a:p>
            <a:pPr marL="17145" marR="6985" algn="just" fontAlgn="auto">
              <a:lnSpc>
                <a:spcPct val="160000"/>
              </a:lnSpc>
            </a:pPr>
            <a:endParaRPr sz="1865" noProof="1" dirty="0">
              <a:solidFill>
                <a:srgbClr val="252525"/>
              </a:solidFill>
              <a:latin typeface="微软雅黑" panose="020B0503020204020204" charset="-122"/>
              <a:ea typeface="微软雅黑" panose="020B0503020204020204" charset="-122"/>
              <a:cs typeface="微软雅黑" panose="020B0503020204020204" charset="-122"/>
            </a:endParaRPr>
          </a:p>
          <a:p>
            <a:pPr marL="17145" marR="6985" algn="just" fontAlgn="auto">
              <a:lnSpc>
                <a:spcPct val="160000"/>
              </a:lnSpc>
            </a:pPr>
            <a:r>
              <a:rPr lang="en-US" altLang="zh-CN" sz="1800" noProof="1" dirty="0">
                <a:solidFill>
                  <a:srgbClr val="252525"/>
                </a:solidFill>
                <a:latin typeface="微软雅黑" panose="020B0503020204020204" charset="-122"/>
                <a:ea typeface="微软雅黑" panose="020B0503020204020204" charset="-122"/>
                <a:cs typeface="微软雅黑" panose="020B0503020204020204" charset="-122"/>
              </a:rPr>
              <a:t>The simple modern environment, fresh and nutritious hot breakfast, a variety of Western simple meals and fruit and vegetable drinks create a healthy eating experience and add a joy and peace of mind to the busy journey.</a:t>
            </a:r>
            <a:endParaRPr lang="en-US" altLang="zh-CN" sz="1800" noProof="1" dirty="0">
              <a:solidFill>
                <a:srgbClr val="252525"/>
              </a:solidFill>
              <a:latin typeface="微软雅黑" panose="020B0503020204020204" charset="-122"/>
              <a:ea typeface="微软雅黑" panose="020B0503020204020204" charset="-122"/>
              <a:cs typeface="微软雅黑" panose="020B0503020204020204" charset="-122"/>
            </a:endParaRPr>
          </a:p>
        </p:txBody>
      </p:sp>
      <p:sp>
        <p:nvSpPr>
          <p:cNvPr id="16" name="任意多边形 15"/>
          <p:cNvSpPr/>
          <p:nvPr/>
        </p:nvSpPr>
        <p:spPr>
          <a:xfrm flipV="1">
            <a:off x="466725" y="1636713"/>
            <a:ext cx="273050" cy="334963"/>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9460" name="Picture 3" descr="G:\欢朋\ppt\logo-01.png"/>
          <p:cNvPicPr>
            <a:picLocks noChangeAspect="1"/>
          </p:cNvPicPr>
          <p:nvPr/>
        </p:nvPicPr>
        <p:blipFill>
          <a:blip r:embed="rId1"/>
          <a:stretch>
            <a:fillRect/>
          </a:stretch>
        </p:blipFill>
        <p:spPr>
          <a:xfrm>
            <a:off x="466725" y="249238"/>
            <a:ext cx="1192213" cy="765175"/>
          </a:xfrm>
          <a:prstGeom prst="rect">
            <a:avLst/>
          </a:prstGeom>
          <a:noFill/>
          <a:ln w="9525">
            <a:noFill/>
          </a:ln>
        </p:spPr>
      </p:pic>
      <p:pic>
        <p:nvPicPr>
          <p:cNvPr id="2" name="图片 1" descr="C:/Users/Administrator.DESKTOP-9C461EF/AppData/Local/Temp/picturecompress_20220707172413/output_1.jpgoutput_1"/>
          <p:cNvPicPr>
            <a:picLocks noChangeAspect="1"/>
          </p:cNvPicPr>
          <p:nvPr/>
        </p:nvPicPr>
        <p:blipFill>
          <a:blip r:embed="rId2"/>
          <a:stretch>
            <a:fillRect/>
          </a:stretch>
        </p:blipFill>
        <p:spPr>
          <a:xfrm>
            <a:off x="7060565" y="0"/>
            <a:ext cx="5131435" cy="3420745"/>
          </a:xfrm>
          <a:prstGeom prst="rect">
            <a:avLst/>
          </a:prstGeom>
        </p:spPr>
      </p:pic>
      <p:pic>
        <p:nvPicPr>
          <p:cNvPr id="4" name="图片 3" descr="C:/Users/Administrator.DESKTOP-9C461EF/AppData/Local/Temp/picturecompress_20220707172442/output_1.jpgoutput_1"/>
          <p:cNvPicPr>
            <a:picLocks noChangeAspect="1"/>
          </p:cNvPicPr>
          <p:nvPr/>
        </p:nvPicPr>
        <p:blipFill>
          <a:blip r:embed="rId3"/>
          <a:stretch>
            <a:fillRect/>
          </a:stretch>
        </p:blipFill>
        <p:spPr>
          <a:xfrm>
            <a:off x="4795520" y="3399155"/>
            <a:ext cx="5187950" cy="34588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p:nvPr/>
        </p:nvSpPr>
        <p:spPr>
          <a:xfrm>
            <a:off x="328613" y="2625725"/>
            <a:ext cx="2208213" cy="762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6" name="object 6"/>
          <p:cNvSpPr txBox="1"/>
          <p:nvPr/>
        </p:nvSpPr>
        <p:spPr>
          <a:xfrm>
            <a:off x="328613" y="2200275"/>
            <a:ext cx="4165600" cy="4178935"/>
          </a:xfrm>
          <a:prstGeom prst="rect">
            <a:avLst/>
          </a:prstGeom>
        </p:spPr>
        <p:txBody>
          <a:bodyPr vert="horz" wrap="square" lIns="0" tIns="0" rIns="0" bIns="0" rtlCol="0">
            <a:spAutoFit/>
          </a:bodyPr>
          <a:lstStyle/>
          <a:p>
            <a:pPr marL="17145" fontAlgn="auto"/>
            <a:r>
              <a:rPr lang="en-US" altLang="zh-CN" sz="2400" b="1" noProof="1" dirty="0">
                <a:latin typeface="Times New Roman" panose="02020603050405020304"/>
                <a:cs typeface="Times New Roman" panose="02020603050405020304"/>
              </a:rPr>
              <a:t>Ledong Gym</a:t>
            </a:r>
            <a:endParaRPr lang="en-US" altLang="zh-CN" sz="2400" b="1" noProof="1" dirty="0">
              <a:latin typeface="Times New Roman" panose="02020603050405020304"/>
              <a:cs typeface="Times New Roman" panose="02020603050405020304"/>
            </a:endParaRPr>
          </a:p>
          <a:p>
            <a:pPr fontAlgn="auto">
              <a:spcBef>
                <a:spcPts val="75"/>
              </a:spcBef>
            </a:pPr>
            <a:endParaRPr sz="1845" noProof="1" dirty="0">
              <a:solidFill>
                <a:srgbClr val="C00000"/>
              </a:solidFill>
              <a:latin typeface="Times New Roman" panose="02020603050405020304"/>
              <a:cs typeface="Times New Roman" panose="02020603050405020304"/>
            </a:endParaRPr>
          </a:p>
          <a:p>
            <a:pPr marL="17145" fontAlgn="auto"/>
            <a:r>
              <a:rPr lang="en-US" altLang="zh-CN" sz="1865" b="1" noProof="1" dirty="0">
                <a:solidFill>
                  <a:srgbClr val="C00000"/>
                </a:solidFill>
                <a:latin typeface="微软雅黑" panose="020B0503020204020204" charset="-122"/>
                <a:ea typeface="微软雅黑" panose="020B0503020204020204" charset="-122"/>
                <a:cs typeface="Times New Roman" panose="02020603050405020304"/>
              </a:rPr>
              <a:t>Stretch | Relax | Joy</a:t>
            </a:r>
            <a:endParaRPr lang="en-US" altLang="zh-CN" sz="1865" b="1" noProof="1" dirty="0">
              <a:solidFill>
                <a:srgbClr val="C00000"/>
              </a:solidFill>
              <a:latin typeface="微软雅黑" panose="020B0503020204020204" charset="-122"/>
              <a:ea typeface="微软雅黑" panose="020B0503020204020204" charset="-122"/>
              <a:cs typeface="Times New Roman" panose="02020603050405020304"/>
            </a:endParaRPr>
          </a:p>
          <a:p>
            <a:pPr marL="17145" fontAlgn="auto"/>
            <a:endParaRPr lang="en-US" altLang="zh-CN" sz="1865" b="1" noProof="1" dirty="0">
              <a:solidFill>
                <a:srgbClr val="C00000"/>
              </a:solidFill>
              <a:latin typeface="微软雅黑" panose="020B0503020204020204" charset="-122"/>
              <a:ea typeface="微软雅黑" panose="020B0503020204020204" charset="-122"/>
              <a:cs typeface="Times New Roman" panose="02020603050405020304"/>
            </a:endParaRPr>
          </a:p>
          <a:p>
            <a:pPr fontAlgn="auto">
              <a:lnSpc>
                <a:spcPct val="170000"/>
              </a:lnSpc>
              <a:spcBef>
                <a:spcPts val="75"/>
              </a:spcBef>
            </a:pPr>
            <a:r>
              <a:rPr lang="en-US" altLang="zh-CN" sz="1865" noProof="1" dirty="0">
                <a:latin typeface="微软雅黑" panose="020B0503020204020204" charset="-122"/>
                <a:ea typeface="微软雅黑" panose="020B0503020204020204" charset="-122"/>
                <a:cs typeface="Times New Roman" panose="02020603050405020304"/>
              </a:rPr>
              <a:t>Equipped with global first-tier brands of fitness equipment and equipment, let you sweat, reshape the vitality. Fitness balls, yoga mats, etc.provide multiple choices for exercise.</a:t>
            </a:r>
            <a:endParaRPr lang="en-US" altLang="zh-CN" sz="1865" noProof="1" dirty="0">
              <a:latin typeface="微软雅黑" panose="020B0503020204020204" charset="-122"/>
              <a:ea typeface="微软雅黑" panose="020B0503020204020204" charset="-122"/>
              <a:cs typeface="Times New Roman" panose="02020603050405020304"/>
            </a:endParaRPr>
          </a:p>
        </p:txBody>
      </p:sp>
      <p:sp>
        <p:nvSpPr>
          <p:cNvPr id="16" name="任意多边形 15"/>
          <p:cNvSpPr/>
          <p:nvPr/>
        </p:nvSpPr>
        <p:spPr>
          <a:xfrm flipV="1">
            <a:off x="328613" y="1568450"/>
            <a:ext cx="271463"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sp>
        <p:nvSpPr>
          <p:cNvPr id="5" name="矩形 4"/>
          <p:cNvSpPr/>
          <p:nvPr/>
        </p:nvSpPr>
        <p:spPr>
          <a:xfrm>
            <a:off x="4930775" y="2728913"/>
            <a:ext cx="7261225"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20485" name="Picture 3" descr="G:\欢朋\ppt\logo-01.png"/>
          <p:cNvPicPr>
            <a:picLocks noChangeAspect="1"/>
          </p:cNvPicPr>
          <p:nvPr/>
        </p:nvPicPr>
        <p:blipFill>
          <a:blip r:embed="rId1"/>
          <a:stretch>
            <a:fillRect/>
          </a:stretch>
        </p:blipFill>
        <p:spPr>
          <a:xfrm>
            <a:off x="328613" y="249238"/>
            <a:ext cx="1192212" cy="765175"/>
          </a:xfrm>
          <a:prstGeom prst="rect">
            <a:avLst/>
          </a:prstGeom>
          <a:noFill/>
          <a:ln w="9525">
            <a:noFill/>
          </a:ln>
        </p:spPr>
      </p:pic>
      <p:pic>
        <p:nvPicPr>
          <p:cNvPr id="2" name="图片 1" descr="C:/Users/Administrator.DESKTOP-9C461EF/AppData/Local/Temp/picturecompress_20220707172534/output_1.jpgoutput_1"/>
          <p:cNvPicPr>
            <a:picLocks noChangeAspect="1"/>
          </p:cNvPicPr>
          <p:nvPr/>
        </p:nvPicPr>
        <p:blipFill>
          <a:blip r:embed="rId2"/>
          <a:stretch>
            <a:fillRect/>
          </a:stretch>
        </p:blipFill>
        <p:spPr>
          <a:xfrm>
            <a:off x="7301865" y="0"/>
            <a:ext cx="4890135" cy="3411220"/>
          </a:xfrm>
          <a:prstGeom prst="rect">
            <a:avLst/>
          </a:prstGeom>
        </p:spPr>
      </p:pic>
      <p:pic>
        <p:nvPicPr>
          <p:cNvPr id="4" name="图片 3" descr="C:/Users/Administrator.DESKTOP-9C461EF/AppData/Local/Temp/picturecompress_20220707172547/output_1.jpgoutput_1"/>
          <p:cNvPicPr>
            <a:picLocks noChangeAspect="1"/>
          </p:cNvPicPr>
          <p:nvPr/>
        </p:nvPicPr>
        <p:blipFill>
          <a:blip r:embed="rId3"/>
          <a:stretch>
            <a:fillRect/>
          </a:stretch>
        </p:blipFill>
        <p:spPr>
          <a:xfrm>
            <a:off x="4584700" y="3410585"/>
            <a:ext cx="4680585" cy="34474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txBox="1"/>
          <p:nvPr/>
        </p:nvSpPr>
        <p:spPr>
          <a:xfrm>
            <a:off x="7881620" y="2014855"/>
            <a:ext cx="4309745" cy="4396105"/>
          </a:xfrm>
          <a:prstGeom prst="rect">
            <a:avLst/>
          </a:prstGeom>
        </p:spPr>
        <p:txBody>
          <a:bodyPr vert="horz" wrap="square" lIns="0" tIns="0" rIns="0" bIns="0" rtlCol="0">
            <a:spAutoFit/>
          </a:bodyPr>
          <a:lstStyle/>
          <a:p>
            <a:pPr marL="53975" fontAlgn="auto"/>
            <a:r>
              <a:rPr lang="en-US" altLang="zh-CN" sz="2400" b="1" noProof="1" dirty="0">
                <a:latin typeface="Times New Roman" panose="02020603050405020304"/>
                <a:cs typeface="Times New Roman" panose="02020603050405020304"/>
              </a:rPr>
              <a:t>Elite conference room</a:t>
            </a:r>
            <a:endParaRPr lang="en-US" altLang="zh-CN" sz="2400" b="1" noProof="1" dirty="0">
              <a:latin typeface="Times New Roman" panose="02020603050405020304"/>
              <a:cs typeface="Times New Roman" panose="02020603050405020304"/>
            </a:endParaRPr>
          </a:p>
          <a:p>
            <a:pPr marL="17145" fontAlgn="auto">
              <a:spcBef>
                <a:spcPts val="3385"/>
              </a:spcBef>
            </a:pPr>
            <a:r>
              <a:rPr lang="en-US" altLang="zh-CN" sz="1860" b="1" noProof="1" dirty="0">
                <a:solidFill>
                  <a:srgbClr val="C00000"/>
                </a:solidFill>
                <a:latin typeface="微软雅黑" panose="020B0503020204020204" charset="-122"/>
                <a:ea typeface="微软雅黑" panose="020B0503020204020204" charset="-122"/>
                <a:cs typeface="微软雅黑" panose="020B0503020204020204" charset="-122"/>
                <a:sym typeface="+mn-ea"/>
              </a:rPr>
              <a:t>Professional | Smooth | Innovation</a:t>
            </a:r>
            <a:endParaRPr lang="en-US" altLang="zh-CN" sz="1860" b="1" noProof="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17145" fontAlgn="auto">
              <a:spcBef>
                <a:spcPts val="3385"/>
              </a:spcBef>
            </a:pPr>
            <a:r>
              <a:rPr lang="en-US" altLang="zh-CN" sz="1865" noProof="1" dirty="0">
                <a:latin typeface="微软雅黑" panose="020B0503020204020204" charset="-122"/>
                <a:ea typeface="微软雅黑" panose="020B0503020204020204" charset="-122"/>
                <a:cs typeface="微软雅黑" panose="020B0503020204020204" charset="-122"/>
              </a:rPr>
              <a:t>100 square meters multi-functional conference room ; projector ; theme tea break ; business Center Services Creative meeting planning ; careful arrangement of details A full set of professional conference equipment to meet your business office and conference needs, innovative theme tea break, promote all your business inspiration.</a:t>
            </a:r>
            <a:endParaRPr lang="en-US" altLang="zh-CN" sz="1865" noProof="1" dirty="0">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7881620" y="2456180"/>
            <a:ext cx="2206625" cy="1270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pic>
        <p:nvPicPr>
          <p:cNvPr id="21507" name="Picture 3" descr="G:\欢朋\ppt\logo-01.png"/>
          <p:cNvPicPr>
            <a:picLocks noChangeAspect="1"/>
          </p:cNvPicPr>
          <p:nvPr/>
        </p:nvPicPr>
        <p:blipFill>
          <a:blip r:embed="rId1"/>
          <a:stretch>
            <a:fillRect/>
          </a:stretch>
        </p:blipFill>
        <p:spPr>
          <a:xfrm>
            <a:off x="10629900" y="150813"/>
            <a:ext cx="1192213" cy="765175"/>
          </a:xfrm>
          <a:prstGeom prst="rect">
            <a:avLst/>
          </a:prstGeom>
          <a:noFill/>
          <a:ln w="9525">
            <a:noFill/>
          </a:ln>
        </p:spPr>
      </p:pic>
      <p:sp>
        <p:nvSpPr>
          <p:cNvPr id="16" name="任意多边形 15"/>
          <p:cNvSpPr/>
          <p:nvPr/>
        </p:nvSpPr>
        <p:spPr>
          <a:xfrm flipV="1">
            <a:off x="8050213" y="1536700"/>
            <a:ext cx="273050"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6" name="图片 5"/>
          <p:cNvPicPr>
            <a:picLocks noChangeAspect="1"/>
          </p:cNvPicPr>
          <p:nvPr/>
        </p:nvPicPr>
        <p:blipFill>
          <a:blip r:embed="rId2"/>
          <a:stretch>
            <a:fillRect/>
          </a:stretch>
        </p:blipFill>
        <p:spPr>
          <a:xfrm>
            <a:off x="1181100" y="1612265"/>
            <a:ext cx="5480050" cy="41103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txBox="1"/>
          <p:nvPr/>
        </p:nvSpPr>
        <p:spPr>
          <a:xfrm>
            <a:off x="7064375" y="2014538"/>
            <a:ext cx="4757738" cy="3556000"/>
          </a:xfrm>
          <a:prstGeom prst="rect">
            <a:avLst/>
          </a:prstGeom>
        </p:spPr>
        <p:txBody>
          <a:bodyPr vert="horz" wrap="square" lIns="0" tIns="0" rIns="0" bIns="0" rtlCol="0">
            <a:spAutoFit/>
          </a:bodyPr>
          <a:lstStyle/>
          <a:p>
            <a:pPr marL="53975" fontAlgn="auto"/>
            <a:r>
              <a:rPr lang="en-US" altLang="zh-CN" sz="2400" b="1" noProof="1" dirty="0">
                <a:latin typeface="Times New Roman" panose="02020603050405020304"/>
                <a:cs typeface="Times New Roman" panose="02020603050405020304"/>
              </a:rPr>
              <a:t>Multifunctional conference hall</a:t>
            </a:r>
            <a:endParaRPr lang="en-US" altLang="zh-CN" sz="2400" b="1" noProof="1" dirty="0">
              <a:latin typeface="Times New Roman" panose="02020603050405020304"/>
              <a:cs typeface="Times New Roman" panose="02020603050405020304"/>
            </a:endParaRPr>
          </a:p>
          <a:p>
            <a:pPr marL="17145" fontAlgn="auto">
              <a:spcBef>
                <a:spcPts val="3385"/>
              </a:spcBef>
            </a:pPr>
            <a:r>
              <a:rPr lang="en-US" altLang="zh-CN" sz="2000" b="1" noProof="1" dirty="0">
                <a:solidFill>
                  <a:srgbClr val="C00000"/>
                </a:solidFill>
                <a:latin typeface="微软雅黑" panose="020B0503020204020204" charset="-122"/>
                <a:ea typeface="微软雅黑" panose="020B0503020204020204" charset="-122"/>
                <a:cs typeface="微软雅黑" panose="020B0503020204020204" charset="-122"/>
                <a:sym typeface="+mn-ea"/>
              </a:rPr>
              <a:t>Professional | Smooth | Innovation</a:t>
            </a:r>
            <a:endParaRPr lang="en-US" altLang="zh-CN" sz="2000" b="1" noProof="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17145" fontAlgn="auto">
              <a:spcBef>
                <a:spcPts val="3385"/>
              </a:spcBef>
            </a:pPr>
            <a:r>
              <a:rPr sz="1860" noProof="1" dirty="0">
                <a:latin typeface="微软雅黑" panose="020B0503020204020204" charset="-122"/>
                <a:ea typeface="微软雅黑" panose="020B0503020204020204" charset="-122"/>
                <a:cs typeface="微软雅黑" panose="020B0503020204020204" charset="-122"/>
                <a:sym typeface="+mn-ea"/>
              </a:rPr>
              <a:t> </a:t>
            </a:r>
            <a:r>
              <a:rPr lang="en-US" altLang="zh-CN" sz="1865" noProof="1" dirty="0">
                <a:latin typeface="微软雅黑" panose="020B0503020204020204" charset="-122"/>
                <a:ea typeface="微软雅黑" panose="020B0503020204020204" charset="-122"/>
                <a:cs typeface="微软雅黑" panose="020B0503020204020204" charset="-122"/>
              </a:rPr>
              <a:t>200 square meters multi-function conference hall can accommodate 120 people ; lED screen ; high-tech audio-visual system ; desk-style, island-style, theater-style combination of a variety of meetings arranged Innovative theme tea break, banquet dining.</a:t>
            </a:r>
            <a:endParaRPr lang="en-US" altLang="zh-CN" sz="1865" noProof="1" dirty="0">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7127875" y="2455863"/>
            <a:ext cx="2181225" cy="90488"/>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pic>
        <p:nvPicPr>
          <p:cNvPr id="22531" name="Picture 3" descr="G:\欢朋\ppt\logo-01.png"/>
          <p:cNvPicPr>
            <a:picLocks noChangeAspect="1"/>
          </p:cNvPicPr>
          <p:nvPr/>
        </p:nvPicPr>
        <p:blipFill>
          <a:blip r:embed="rId1"/>
          <a:stretch>
            <a:fillRect/>
          </a:stretch>
        </p:blipFill>
        <p:spPr>
          <a:xfrm>
            <a:off x="10629900" y="150813"/>
            <a:ext cx="1192213" cy="765175"/>
          </a:xfrm>
          <a:prstGeom prst="rect">
            <a:avLst/>
          </a:prstGeom>
          <a:noFill/>
          <a:ln w="9525">
            <a:noFill/>
          </a:ln>
        </p:spPr>
      </p:pic>
      <p:sp>
        <p:nvSpPr>
          <p:cNvPr id="16" name="任意多边形 15"/>
          <p:cNvSpPr/>
          <p:nvPr/>
        </p:nvSpPr>
        <p:spPr>
          <a:xfrm flipV="1">
            <a:off x="7159625" y="1536700"/>
            <a:ext cx="273050"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2" name="图片 1"/>
          <p:cNvPicPr>
            <a:picLocks noChangeAspect="1"/>
          </p:cNvPicPr>
          <p:nvPr/>
        </p:nvPicPr>
        <p:blipFill>
          <a:blip r:embed="rId2"/>
          <a:stretch>
            <a:fillRect/>
          </a:stretch>
        </p:blipFill>
        <p:spPr>
          <a:xfrm>
            <a:off x="1087755" y="1873250"/>
            <a:ext cx="4855845" cy="36423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p:txBody>
          <a:bodyPr vert="horz" lIns="91440" tIns="45720" rIns="91440" bIns="45720" anchor="ctr" anchorCtr="0"/>
          <a:p>
            <a:endParaRPr lang="zh-CN" altLang="en-US"/>
          </a:p>
        </p:txBody>
      </p:sp>
      <p:pic>
        <p:nvPicPr>
          <p:cNvPr id="23554" name="内容占位符 4"/>
          <p:cNvPicPr>
            <a:picLocks noGrp="1" noChangeAspect="1"/>
          </p:cNvPicPr>
          <p:nvPr>
            <p:ph idx="1"/>
          </p:nvPr>
        </p:nvPicPr>
        <p:blipFill>
          <a:blip r:embed="rId1"/>
          <a:stretch>
            <a:fillRect/>
          </a:stretch>
        </p:blipFill>
        <p:spPr>
          <a:xfrm>
            <a:off x="0" y="0"/>
            <a:ext cx="12192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3"/>
          <p:cNvPicPr>
            <a:picLocks noChangeAspect="1"/>
          </p:cNvPicPr>
          <p:nvPr/>
        </p:nvPicPr>
        <p:blipFill>
          <a:blip r:embed="rId1"/>
          <a:stretch>
            <a:fillRect/>
          </a:stretch>
        </p:blipFill>
        <p:spPr>
          <a:xfrm>
            <a:off x="0" y="5000625"/>
            <a:ext cx="12192000" cy="1417638"/>
          </a:xfrm>
          <a:prstGeom prst="rect">
            <a:avLst/>
          </a:prstGeom>
          <a:noFill/>
          <a:ln w="9525">
            <a:noFill/>
          </a:ln>
        </p:spPr>
      </p:pic>
      <p:sp>
        <p:nvSpPr>
          <p:cNvPr id="6147" name="Text Box 3"/>
          <p:cNvSpPr txBox="1"/>
          <p:nvPr>
            <p:custDataLst>
              <p:tags r:id="rId2"/>
            </p:custDataLst>
          </p:nvPr>
        </p:nvSpPr>
        <p:spPr>
          <a:xfrm>
            <a:off x="1069340" y="5591810"/>
            <a:ext cx="4639945" cy="460375"/>
          </a:xfrm>
          <a:prstGeom prst="rect">
            <a:avLst/>
          </a:prstGeom>
          <a:noFill/>
          <a:ln w="9525">
            <a:noFill/>
          </a:ln>
        </p:spPr>
        <p:txBody>
          <a:bodyPr wrap="square" anchor="t" anchorCtr="0">
            <a:spAutoFit/>
          </a:bodyPr>
          <a:p>
            <a:r>
              <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rPr>
              <a:t>品牌简介（</a:t>
            </a:r>
            <a:r>
              <a:rPr lang="en-US" altLang="zh-CN" sz="2400" b="1" dirty="0">
                <a:solidFill>
                  <a:schemeClr val="bg1"/>
                </a:solidFill>
                <a:latin typeface="微软雅黑" panose="020B0503020204020204" charset="-122"/>
                <a:ea typeface="微软雅黑" panose="020B0503020204020204" charset="-122"/>
                <a:sym typeface="等线" panose="02010600030101010101" pitchFamily="2" charset="-122"/>
              </a:rPr>
              <a:t>Brand introduction</a:t>
            </a:r>
            <a:r>
              <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rPr>
              <a:t>）</a:t>
            </a:r>
            <a:endPar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endParaRPr>
          </a:p>
        </p:txBody>
      </p:sp>
      <p:sp>
        <p:nvSpPr>
          <p:cNvPr id="6148" name="Text Box 3"/>
          <p:cNvSpPr txBox="1"/>
          <p:nvPr>
            <p:custDataLst>
              <p:tags r:id="rId3"/>
            </p:custDataLst>
          </p:nvPr>
        </p:nvSpPr>
        <p:spPr>
          <a:xfrm>
            <a:off x="7184390" y="5588635"/>
            <a:ext cx="5007610" cy="829945"/>
          </a:xfrm>
          <a:prstGeom prst="rect">
            <a:avLst/>
          </a:prstGeom>
          <a:noFill/>
          <a:ln w="9525">
            <a:noFill/>
          </a:ln>
        </p:spPr>
        <p:txBody>
          <a:bodyPr wrap="square" anchor="t" anchorCtr="0">
            <a:spAutoFit/>
          </a:bodyPr>
          <a:p>
            <a:r>
              <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rPr>
              <a:t>酒店简介</a:t>
            </a:r>
            <a:r>
              <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rPr>
              <a:t>（</a:t>
            </a:r>
            <a:r>
              <a:rPr lang="en-US" altLang="zh-CN" sz="2400" b="1" dirty="0">
                <a:solidFill>
                  <a:schemeClr val="bg1"/>
                </a:solidFill>
                <a:latin typeface="微软雅黑" panose="020B0503020204020204" charset="-122"/>
                <a:ea typeface="微软雅黑" panose="020B0503020204020204" charset="-122"/>
                <a:sym typeface="等线" panose="02010600030101010101" pitchFamily="2" charset="-122"/>
              </a:rPr>
              <a:t>Hotel introduction</a:t>
            </a:r>
            <a:r>
              <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rPr>
              <a:t>）</a:t>
            </a:r>
            <a:endParaRPr lang="zh-CN" altLang="zh-CN" sz="2400" b="1" dirty="0">
              <a:solidFill>
                <a:schemeClr val="bg1"/>
              </a:solidFill>
              <a:latin typeface="微软雅黑" panose="020B0503020204020204" charset="-122"/>
              <a:ea typeface="微软雅黑" panose="020B0503020204020204" charset="-122"/>
              <a:sym typeface="等线" panose="02010600030101010101" pitchFamily="2" charset="-122"/>
            </a:endParaRPr>
          </a:p>
          <a:p>
            <a:endParaRPr lang="en-US" altLang="zh-CN" sz="2400" b="1" dirty="0">
              <a:solidFill>
                <a:schemeClr val="bg1"/>
              </a:solidFill>
              <a:latin typeface="微软雅黑" panose="020B0503020204020204" charset="-122"/>
              <a:ea typeface="微软雅黑" panose="020B0503020204020204" charset="-122"/>
              <a:sym typeface="等线" panose="02010600030101010101" pitchFamily="2" charset="-122"/>
            </a:endParaRPr>
          </a:p>
        </p:txBody>
      </p:sp>
      <p:grpSp>
        <p:nvGrpSpPr>
          <p:cNvPr id="6150" name="组合 92"/>
          <p:cNvGrpSpPr/>
          <p:nvPr/>
        </p:nvGrpSpPr>
        <p:grpSpPr>
          <a:xfrm>
            <a:off x="844550" y="908050"/>
            <a:ext cx="3360738" cy="2152650"/>
            <a:chOff x="1933" y="-307"/>
            <a:chExt cx="3867" cy="2915"/>
          </a:xfrm>
        </p:grpSpPr>
        <p:grpSp>
          <p:nvGrpSpPr>
            <p:cNvPr id="6151" name="组合 93"/>
            <p:cNvGrpSpPr/>
            <p:nvPr/>
          </p:nvGrpSpPr>
          <p:grpSpPr>
            <a:xfrm>
              <a:off x="1933" y="-307"/>
              <a:ext cx="3459" cy="2915"/>
              <a:chOff x="1381" y="5"/>
              <a:chExt cx="3042" cy="2563"/>
            </a:xfrm>
          </p:grpSpPr>
          <p:sp>
            <p:nvSpPr>
              <p:cNvPr id="95" name="任意多边形 94"/>
              <p:cNvSpPr/>
              <p:nvPr/>
            </p:nvSpPr>
            <p:spPr>
              <a:xfrm>
                <a:off x="1381" y="5"/>
                <a:ext cx="2258" cy="2563"/>
              </a:xfrm>
              <a:custGeom>
                <a:avLst/>
                <a:gdLst>
                  <a:gd name="connsiteX0" fmla="*/ 0 w 3028"/>
                  <a:gd name="connsiteY0" fmla="*/ 0 h 3439"/>
                  <a:gd name="connsiteX1" fmla="*/ 3023 w 3028"/>
                  <a:gd name="connsiteY1" fmla="*/ 716 h 3439"/>
                  <a:gd name="connsiteX2" fmla="*/ 3028 w 3028"/>
                  <a:gd name="connsiteY2" fmla="*/ 2716 h 3439"/>
                  <a:gd name="connsiteX3" fmla="*/ 1 w 3028"/>
                  <a:gd name="connsiteY3" fmla="*/ 3439 h 3439"/>
                  <a:gd name="connsiteX4" fmla="*/ 0 w 3028"/>
                  <a:gd name="connsiteY4" fmla="*/ 0 h 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 h="3439">
                    <a:moveTo>
                      <a:pt x="0" y="0"/>
                    </a:moveTo>
                    <a:lnTo>
                      <a:pt x="3023" y="716"/>
                    </a:lnTo>
                    <a:lnTo>
                      <a:pt x="3028" y="2716"/>
                    </a:lnTo>
                    <a:lnTo>
                      <a:pt x="1" y="3439"/>
                    </a:lnTo>
                    <a:lnTo>
                      <a:pt x="0" y="0"/>
                    </a:lnTo>
                    <a:close/>
                  </a:path>
                </a:pathLst>
              </a:custGeom>
              <a:noFill/>
              <a:ln w="88900">
                <a:solidFill>
                  <a:srgbClr val="009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96" name="矩形 95"/>
              <p:cNvSpPr/>
              <p:nvPr/>
            </p:nvSpPr>
            <p:spPr>
              <a:xfrm>
                <a:off x="2917" y="999"/>
                <a:ext cx="1506" cy="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grpSp>
        <p:sp>
          <p:nvSpPr>
            <p:cNvPr id="6154" name="文本框 96"/>
            <p:cNvSpPr txBox="1"/>
            <p:nvPr/>
          </p:nvSpPr>
          <p:spPr>
            <a:xfrm>
              <a:off x="2366" y="1196"/>
              <a:ext cx="3434" cy="706"/>
            </a:xfrm>
            <a:prstGeom prst="rect">
              <a:avLst/>
            </a:prstGeom>
            <a:noFill/>
            <a:ln w="9525">
              <a:noFill/>
            </a:ln>
          </p:spPr>
          <p:txBody>
            <a:bodyPr wrap="square" anchor="t" anchorCtr="0">
              <a:spAutoFit/>
            </a:bodyPr>
            <a:p>
              <a:r>
                <a:rPr lang="en-US" altLang="zh-CN" sz="2800" b="1" dirty="0">
                  <a:solidFill>
                    <a:srgbClr val="003D79"/>
                  </a:solidFill>
                  <a:latin typeface="微软雅黑" panose="020B0503020204020204" charset="-122"/>
                  <a:ea typeface="微软雅黑" panose="020B0503020204020204" charset="-122"/>
                </a:rPr>
                <a:t>CONTENTS</a:t>
              </a:r>
              <a:endParaRPr lang="en-US" altLang="zh-CN" sz="2800" b="1" dirty="0">
                <a:solidFill>
                  <a:srgbClr val="003D79"/>
                </a:solidFill>
                <a:latin typeface="微软雅黑" panose="020B0503020204020204" charset="-122"/>
                <a:ea typeface="微软雅黑" panose="020B0503020204020204" charset="-122"/>
              </a:endParaRPr>
            </a:p>
          </p:txBody>
        </p:sp>
        <p:sp>
          <p:nvSpPr>
            <p:cNvPr id="6155" name="文本框 97"/>
            <p:cNvSpPr txBox="1"/>
            <p:nvPr/>
          </p:nvSpPr>
          <p:spPr>
            <a:xfrm>
              <a:off x="2366" y="432"/>
              <a:ext cx="2818" cy="873"/>
            </a:xfrm>
            <a:prstGeom prst="rect">
              <a:avLst/>
            </a:prstGeom>
            <a:noFill/>
            <a:ln w="9525">
              <a:noFill/>
            </a:ln>
          </p:spPr>
          <p:txBody>
            <a:bodyPr wrap="square" anchor="t" anchorCtr="0">
              <a:spAutoFit/>
            </a:bodyPr>
            <a:p>
              <a:r>
                <a:rPr lang="zh-CN" altLang="en-US" sz="3600" b="1" dirty="0">
                  <a:solidFill>
                    <a:srgbClr val="003D79"/>
                  </a:solidFill>
                  <a:latin typeface="微软雅黑" panose="020B0503020204020204" charset="-122"/>
                  <a:ea typeface="微软雅黑" panose="020B0503020204020204" charset="-122"/>
                </a:rPr>
                <a:t>目 录</a:t>
              </a:r>
              <a:endParaRPr lang="zh-CN" altLang="en-US" sz="3600" b="1" dirty="0">
                <a:solidFill>
                  <a:srgbClr val="003D79"/>
                </a:solidFill>
                <a:latin typeface="微软雅黑" panose="020B0503020204020204" charset="-122"/>
                <a:ea typeface="微软雅黑" panose="020B0503020204020204" charset="-122"/>
              </a:endParaRPr>
            </a:p>
          </p:txBody>
        </p:sp>
      </p:grpSp>
      <p:sp>
        <p:nvSpPr>
          <p:cNvPr id="6156" name="文本框 1"/>
          <p:cNvSpPr txBox="1"/>
          <p:nvPr>
            <p:custDataLst>
              <p:tags r:id="rId4"/>
            </p:custDataLst>
          </p:nvPr>
        </p:nvSpPr>
        <p:spPr>
          <a:xfrm>
            <a:off x="118110" y="5529898"/>
            <a:ext cx="785813" cy="584200"/>
          </a:xfrm>
          <a:prstGeom prst="rect">
            <a:avLst/>
          </a:prstGeom>
          <a:noFill/>
          <a:ln w="9525">
            <a:noFill/>
          </a:ln>
        </p:spPr>
        <p:txBody>
          <a:bodyPr wrap="square" anchor="t" anchorCtr="0">
            <a:spAutoFit/>
          </a:bodyPr>
          <a:p>
            <a:r>
              <a:rPr lang="en-US" altLang="zh-CN" sz="3200" b="1" dirty="0">
                <a:solidFill>
                  <a:srgbClr val="FFFFFF"/>
                </a:solidFill>
                <a:latin typeface="微软雅黑" panose="020B0503020204020204" charset="-122"/>
                <a:ea typeface="微软雅黑" panose="020B0503020204020204" charset="-122"/>
              </a:rPr>
              <a:t>01</a:t>
            </a:r>
            <a:endParaRPr lang="en-US" altLang="zh-CN" sz="3200" b="1" dirty="0">
              <a:solidFill>
                <a:srgbClr val="FFFFFF"/>
              </a:solidFill>
              <a:latin typeface="微软雅黑" panose="020B0503020204020204" charset="-122"/>
              <a:ea typeface="微软雅黑" panose="020B0503020204020204" charset="-122"/>
            </a:endParaRPr>
          </a:p>
        </p:txBody>
      </p:sp>
      <p:sp>
        <p:nvSpPr>
          <p:cNvPr id="6157" name="文本框 25"/>
          <p:cNvSpPr txBox="1"/>
          <p:nvPr>
            <p:custDataLst>
              <p:tags r:id="rId5"/>
            </p:custDataLst>
          </p:nvPr>
        </p:nvSpPr>
        <p:spPr>
          <a:xfrm>
            <a:off x="6171248" y="5499735"/>
            <a:ext cx="765175" cy="584200"/>
          </a:xfrm>
          <a:prstGeom prst="rect">
            <a:avLst/>
          </a:prstGeom>
          <a:noFill/>
          <a:ln w="9525">
            <a:noFill/>
          </a:ln>
        </p:spPr>
        <p:txBody>
          <a:bodyPr wrap="square" anchor="t" anchorCtr="0">
            <a:spAutoFit/>
          </a:bodyPr>
          <a:p>
            <a:r>
              <a:rPr lang="en-US" altLang="zh-CN" sz="3200" b="1" dirty="0">
                <a:solidFill>
                  <a:srgbClr val="FFFFFF"/>
                </a:solidFill>
                <a:latin typeface="微软雅黑" panose="020B0503020204020204" charset="-122"/>
                <a:ea typeface="微软雅黑" panose="020B0503020204020204" charset="-122"/>
              </a:rPr>
              <a:t>02</a:t>
            </a:r>
            <a:endParaRPr lang="en-US" altLang="zh-CN" sz="3200" b="1" dirty="0">
              <a:solidFill>
                <a:srgbClr val="FFFFFF"/>
              </a:solidFill>
              <a:latin typeface="微软雅黑" panose="020B0503020204020204" charset="-122"/>
              <a:ea typeface="微软雅黑" panose="020B0503020204020204" charset="-122"/>
            </a:endParaRPr>
          </a:p>
        </p:txBody>
      </p:sp>
      <p:pic>
        <p:nvPicPr>
          <p:cNvPr id="6158" name="图片 5" descr="网址+icon-02"/>
          <p:cNvPicPr>
            <a:picLocks noChangeAspect="1"/>
          </p:cNvPicPr>
          <p:nvPr/>
        </p:nvPicPr>
        <p:blipFill>
          <a:blip r:embed="rId6"/>
          <a:stretch>
            <a:fillRect/>
          </a:stretch>
        </p:blipFill>
        <p:spPr>
          <a:xfrm>
            <a:off x="10245725" y="288925"/>
            <a:ext cx="1557338" cy="993775"/>
          </a:xfrm>
          <a:prstGeom prst="rect">
            <a:avLst/>
          </a:prstGeom>
          <a:noFill/>
          <a:ln w="9525">
            <a:noFill/>
          </a:ln>
        </p:spPr>
      </p:pic>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2" descr="masthead-mnlmbci-conrad-manila-main-lobby-hr-1440-x-787-1440x768"/>
          <p:cNvPicPr>
            <a:picLocks noChangeAspect="1"/>
          </p:cNvPicPr>
          <p:nvPr/>
        </p:nvPicPr>
        <p:blipFill>
          <a:blip r:embed="rId1"/>
          <a:stretch>
            <a:fillRect/>
          </a:stretch>
        </p:blipFill>
        <p:spPr>
          <a:xfrm>
            <a:off x="-9525" y="-9525"/>
            <a:ext cx="12220575" cy="3146425"/>
          </a:xfrm>
          <a:prstGeom prst="rect">
            <a:avLst/>
          </a:prstGeom>
          <a:noFill/>
          <a:ln w="9525">
            <a:noFill/>
          </a:ln>
        </p:spPr>
      </p:pic>
      <p:sp>
        <p:nvSpPr>
          <p:cNvPr id="8194" name="文本框 99"/>
          <p:cNvSpPr txBox="1"/>
          <p:nvPr/>
        </p:nvSpPr>
        <p:spPr>
          <a:xfrm>
            <a:off x="247650" y="3222625"/>
            <a:ext cx="11736388" cy="2200910"/>
          </a:xfrm>
          <a:prstGeom prst="rect">
            <a:avLst/>
          </a:prstGeom>
          <a:noFill/>
          <a:ln w="9525">
            <a:noFill/>
          </a:ln>
        </p:spPr>
        <p:txBody>
          <a:bodyPr wrap="square" anchor="t" anchorCtr="0">
            <a:spAutoFit/>
          </a:bodyPr>
          <a:p>
            <a:pPr algn="just">
              <a:lnSpc>
                <a:spcPct val="140000"/>
              </a:lnSpc>
            </a:pPr>
            <a:r>
              <a:rPr lang="en-US" altLang="zh-CN" sz="1400">
                <a:solidFill>
                  <a:srgbClr val="808080"/>
                </a:solidFill>
                <a:latin typeface="微软雅黑" panose="020B0503020204020204" charset="-122"/>
                <a:ea typeface="微软雅黑" panose="020B0503020204020204" charset="-122"/>
              </a:rPr>
              <a:t>Hilton ( NYSE : HLT ) is an internationally renowned hotel management company with 18 outstanding hotel brands. It directly manages, franchises, holds and leases more than 6,100 hotels and more than 970,000 rooms in 119 countries and regions around the world. Hilton has always been committed to being a representative of hospitality in the world 's hospitality industry and ranked second in the Institute for Workplace Excellence 's 2019 World 's Best Place to Work award, making it the world 's highest ranked hotel group. In the course of a hundred years of development, Hilton Hotel has provided services for more than 3 billion guests. At the same time, as an award-winning loyalty program, Hilton Honors has provided more than 13 million members around the world with a value-for-money point-for-point accommodation experience, as well as electronic check-in and selection of guest rooms, digital keys and smart rooms.</a:t>
            </a:r>
            <a:endParaRPr lang="en-US" altLang="zh-CN" sz="1400">
              <a:solidFill>
                <a:srgbClr val="808080"/>
              </a:solidFill>
              <a:latin typeface="微软雅黑" panose="020B0503020204020204" charset="-122"/>
              <a:ea typeface="微软雅黑" panose="020B0503020204020204" charset="-122"/>
            </a:endParaRPr>
          </a:p>
        </p:txBody>
      </p:sp>
      <p:pic>
        <p:nvPicPr>
          <p:cNvPr id="8195" name="图片 21" descr="15"/>
          <p:cNvPicPr>
            <a:picLocks noChangeAspect="1"/>
          </p:cNvPicPr>
          <p:nvPr/>
        </p:nvPicPr>
        <p:blipFill>
          <a:blip r:embed="rId2"/>
          <a:stretch>
            <a:fillRect/>
          </a:stretch>
        </p:blipFill>
        <p:spPr>
          <a:xfrm>
            <a:off x="4351338" y="668338"/>
            <a:ext cx="3487737" cy="1627187"/>
          </a:xfrm>
          <a:prstGeom prst="rect">
            <a:avLst/>
          </a:prstGeom>
          <a:noFill/>
          <a:ln w="9525">
            <a:noFill/>
          </a:ln>
        </p:spPr>
      </p:pic>
      <p:sp>
        <p:nvSpPr>
          <p:cNvPr id="17" name="文本框 16"/>
          <p:cNvSpPr txBox="1"/>
          <p:nvPr/>
        </p:nvSpPr>
        <p:spPr>
          <a:xfrm>
            <a:off x="7843838" y="182563"/>
            <a:ext cx="4032250" cy="298450"/>
          </a:xfrm>
          <a:prstGeom prst="rect">
            <a:avLst/>
          </a:prstGeom>
          <a:noFill/>
        </p:spPr>
        <p:txBody>
          <a:bodyPr wrap="square" rtlCol="0" anchor="t">
            <a:spAutoFit/>
          </a:bodyPr>
          <a:lstStyle/>
          <a:p>
            <a:pPr algn="r" fontAlgn="auto"/>
            <a:r>
              <a:rPr lang="zh-CN" altLang="en-US" sz="1335" b="1" noProof="1">
                <a:solidFill>
                  <a:schemeClr val="bg1"/>
                </a:solidFill>
                <a:latin typeface="微软雅黑" panose="020B0503020204020204" charset="-122"/>
                <a:ea typeface="微软雅黑" panose="020B0503020204020204" charset="-122"/>
                <a:cs typeface="+mn-cs"/>
              </a:rPr>
              <a:t>马尼拉康莱德酒店</a:t>
            </a:r>
            <a:endParaRPr lang="zh-CN" altLang="en-US" sz="1335" b="1" noProof="1">
              <a:solidFill>
                <a:schemeClr val="bg1"/>
              </a:solidFill>
              <a:latin typeface="微软雅黑" panose="020B0503020204020204" charset="-122"/>
              <a:ea typeface="微软雅黑" panose="020B0503020204020204" charset="-122"/>
            </a:endParaRPr>
          </a:p>
        </p:txBody>
      </p:sp>
      <p:grpSp>
        <p:nvGrpSpPr>
          <p:cNvPr id="8197" name="组合 30"/>
          <p:cNvGrpSpPr/>
          <p:nvPr/>
        </p:nvGrpSpPr>
        <p:grpSpPr>
          <a:xfrm>
            <a:off x="450850" y="4854575"/>
            <a:ext cx="11141075" cy="2287588"/>
            <a:chOff x="641" y="5805"/>
            <a:chExt cx="13415" cy="2755"/>
          </a:xfrm>
        </p:grpSpPr>
        <p:pic>
          <p:nvPicPr>
            <p:cNvPr id="8198" name="图片 35" descr="彩色矩阵-04"/>
            <p:cNvPicPr>
              <a:picLocks noChangeAspect="1"/>
            </p:cNvPicPr>
            <p:nvPr/>
          </p:nvPicPr>
          <p:blipFill>
            <a:blip r:embed="rId3"/>
            <a:stretch>
              <a:fillRect/>
            </a:stretch>
          </p:blipFill>
          <p:spPr>
            <a:xfrm>
              <a:off x="641" y="5805"/>
              <a:ext cx="13305" cy="1429"/>
            </a:xfrm>
            <a:prstGeom prst="rect">
              <a:avLst/>
            </a:prstGeom>
            <a:noFill/>
            <a:ln w="9525">
              <a:noFill/>
            </a:ln>
          </p:spPr>
        </p:pic>
        <p:pic>
          <p:nvPicPr>
            <p:cNvPr id="8199" name="图片 35" descr="彩色矩阵-04"/>
            <p:cNvPicPr>
              <a:picLocks noChangeAspect="1"/>
            </p:cNvPicPr>
            <p:nvPr/>
          </p:nvPicPr>
          <p:blipFill>
            <a:blip r:embed="rId4"/>
            <a:stretch>
              <a:fillRect/>
            </a:stretch>
          </p:blipFill>
          <p:spPr>
            <a:xfrm>
              <a:off x="641" y="7021"/>
              <a:ext cx="2160" cy="1429"/>
            </a:xfrm>
            <a:prstGeom prst="rect">
              <a:avLst/>
            </a:prstGeom>
            <a:noFill/>
            <a:ln w="9525">
              <a:noFill/>
            </a:ln>
          </p:spPr>
        </p:pic>
        <p:pic>
          <p:nvPicPr>
            <p:cNvPr id="8200" name="图片 22"/>
            <p:cNvPicPr>
              <a:picLocks noChangeAspect="1"/>
            </p:cNvPicPr>
            <p:nvPr/>
          </p:nvPicPr>
          <p:blipFill>
            <a:blip r:embed="rId5"/>
            <a:stretch>
              <a:fillRect/>
            </a:stretch>
          </p:blipFill>
          <p:spPr>
            <a:xfrm>
              <a:off x="2801" y="7345"/>
              <a:ext cx="1143" cy="510"/>
            </a:xfrm>
            <a:prstGeom prst="rect">
              <a:avLst/>
            </a:prstGeom>
            <a:noFill/>
            <a:ln w="9525">
              <a:noFill/>
            </a:ln>
          </p:spPr>
        </p:pic>
        <p:pic>
          <p:nvPicPr>
            <p:cNvPr id="8201" name="图片 35" descr="彩色矩阵-04"/>
            <p:cNvPicPr>
              <a:picLocks noChangeAspect="1"/>
            </p:cNvPicPr>
            <p:nvPr/>
          </p:nvPicPr>
          <p:blipFill>
            <a:blip r:embed="rId6"/>
            <a:stretch>
              <a:fillRect/>
            </a:stretch>
          </p:blipFill>
          <p:spPr>
            <a:xfrm>
              <a:off x="4022" y="7111"/>
              <a:ext cx="1519" cy="1429"/>
            </a:xfrm>
            <a:prstGeom prst="rect">
              <a:avLst/>
            </a:prstGeom>
            <a:noFill/>
            <a:ln w="9525">
              <a:noFill/>
            </a:ln>
          </p:spPr>
        </p:pic>
        <p:pic>
          <p:nvPicPr>
            <p:cNvPr id="8202" name="图片 35" descr="彩色矩阵-04"/>
            <p:cNvPicPr>
              <a:picLocks noChangeAspect="1"/>
            </p:cNvPicPr>
            <p:nvPr/>
          </p:nvPicPr>
          <p:blipFill>
            <a:blip r:embed="rId7"/>
            <a:stretch>
              <a:fillRect/>
            </a:stretch>
          </p:blipFill>
          <p:spPr>
            <a:xfrm>
              <a:off x="8060" y="7121"/>
              <a:ext cx="1399" cy="1429"/>
            </a:xfrm>
            <a:prstGeom prst="rect">
              <a:avLst/>
            </a:prstGeom>
            <a:noFill/>
            <a:ln w="9525">
              <a:noFill/>
            </a:ln>
          </p:spPr>
        </p:pic>
        <p:pic>
          <p:nvPicPr>
            <p:cNvPr id="8203" name="图片 35" descr="彩色矩阵-04"/>
            <p:cNvPicPr>
              <a:picLocks noChangeAspect="1"/>
            </p:cNvPicPr>
            <p:nvPr/>
          </p:nvPicPr>
          <p:blipFill>
            <a:blip r:embed="rId8"/>
            <a:stretch>
              <a:fillRect/>
            </a:stretch>
          </p:blipFill>
          <p:spPr>
            <a:xfrm>
              <a:off x="5540" y="7121"/>
              <a:ext cx="1220" cy="1429"/>
            </a:xfrm>
            <a:prstGeom prst="rect">
              <a:avLst/>
            </a:prstGeom>
            <a:noFill/>
            <a:ln w="9525">
              <a:noFill/>
            </a:ln>
          </p:spPr>
        </p:pic>
        <p:pic>
          <p:nvPicPr>
            <p:cNvPr id="8204" name="图片 35" descr="彩色矩阵-04"/>
            <p:cNvPicPr>
              <a:picLocks noChangeAspect="1"/>
            </p:cNvPicPr>
            <p:nvPr/>
          </p:nvPicPr>
          <p:blipFill>
            <a:blip r:embed="rId9"/>
            <a:stretch>
              <a:fillRect/>
            </a:stretch>
          </p:blipFill>
          <p:spPr>
            <a:xfrm>
              <a:off x="6818" y="7132"/>
              <a:ext cx="1300" cy="1429"/>
            </a:xfrm>
            <a:prstGeom prst="rect">
              <a:avLst/>
            </a:prstGeom>
            <a:noFill/>
            <a:ln w="9525">
              <a:noFill/>
            </a:ln>
          </p:spPr>
        </p:pic>
        <p:pic>
          <p:nvPicPr>
            <p:cNvPr id="8205" name="图片 35" descr="彩色矩阵-04"/>
            <p:cNvPicPr>
              <a:picLocks noChangeAspect="1"/>
            </p:cNvPicPr>
            <p:nvPr/>
          </p:nvPicPr>
          <p:blipFill>
            <a:blip r:embed="rId10"/>
            <a:stretch>
              <a:fillRect/>
            </a:stretch>
          </p:blipFill>
          <p:spPr>
            <a:xfrm>
              <a:off x="9458" y="7130"/>
              <a:ext cx="1631" cy="977"/>
            </a:xfrm>
            <a:prstGeom prst="rect">
              <a:avLst/>
            </a:prstGeom>
            <a:noFill/>
            <a:ln w="9525">
              <a:noFill/>
            </a:ln>
          </p:spPr>
        </p:pic>
        <p:pic>
          <p:nvPicPr>
            <p:cNvPr id="8206" name="图片 35" descr="彩色矩阵-04"/>
            <p:cNvPicPr>
              <a:picLocks noChangeAspect="1"/>
            </p:cNvPicPr>
            <p:nvPr/>
          </p:nvPicPr>
          <p:blipFill>
            <a:blip r:embed="rId11"/>
            <a:srcRect r="-5"/>
            <a:stretch>
              <a:fillRect/>
            </a:stretch>
          </p:blipFill>
          <p:spPr>
            <a:xfrm>
              <a:off x="10846" y="7093"/>
              <a:ext cx="3210" cy="1429"/>
            </a:xfrm>
            <a:prstGeom prst="rect">
              <a:avLst/>
            </a:prstGeom>
            <a:noFill/>
            <a:ln w="9525">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1"/>
          <p:cNvPicPr>
            <a:picLocks noChangeAspect="1"/>
          </p:cNvPicPr>
          <p:nvPr/>
        </p:nvPicPr>
        <p:blipFill>
          <a:blip r:embed="rId1"/>
          <a:stretch>
            <a:fillRect/>
          </a:stretch>
        </p:blipFill>
        <p:spPr>
          <a:xfrm>
            <a:off x="-3175" y="-6350"/>
            <a:ext cx="12212638" cy="6875463"/>
          </a:xfrm>
          <a:prstGeom prst="rect">
            <a:avLst/>
          </a:prstGeom>
          <a:noFill/>
          <a:ln w="9525">
            <a:noFill/>
          </a:ln>
        </p:spPr>
      </p:pic>
      <p:sp>
        <p:nvSpPr>
          <p:cNvPr id="3" name="文本框 2"/>
          <p:cNvSpPr txBox="1"/>
          <p:nvPr/>
        </p:nvSpPr>
        <p:spPr>
          <a:xfrm>
            <a:off x="897255" y="1908175"/>
            <a:ext cx="3128645" cy="624840"/>
          </a:xfrm>
          <a:prstGeom prst="rect">
            <a:avLst/>
          </a:prstGeom>
          <a:noFill/>
        </p:spPr>
        <p:txBody>
          <a:bodyPr wrap="square" rtlCol="0">
            <a:spAutoFit/>
          </a:bodyPr>
          <a:lstStyle/>
          <a:p>
            <a:pPr fontAlgn="auto"/>
            <a:endParaRPr lang="en-US" altLang="zh-CN" sz="1865" b="1" noProof="1">
              <a:solidFill>
                <a:schemeClr val="bg1"/>
              </a:solidFill>
              <a:latin typeface="微软雅黑" panose="020B0503020204020204" charset="-122"/>
              <a:ea typeface="微软雅黑" panose="020B0503020204020204" charset="-122"/>
            </a:endParaRPr>
          </a:p>
          <a:p>
            <a:pPr fontAlgn="auto"/>
            <a:r>
              <a:rPr lang="en-US" altLang="zh-CN" sz="1600" b="1" noProof="1">
                <a:solidFill>
                  <a:schemeClr val="bg1"/>
                </a:solidFill>
                <a:latin typeface="微软雅黑" panose="020B0503020204020204" charset="-122"/>
                <a:ea typeface="微软雅黑" panose="020B0503020204020204" charset="-122"/>
              </a:rPr>
              <a:t>Total number of brands</a:t>
            </a:r>
            <a:endParaRPr lang="en-US" altLang="zh-CN" sz="1600" b="1" noProof="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897255" y="3310890"/>
            <a:ext cx="4413250" cy="58356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Countries and regions</a:t>
            </a:r>
            <a:endParaRPr lang="en-US" altLang="zh-CN" sz="1600" b="1" noProof="1">
              <a:solidFill>
                <a:schemeClr val="bg1"/>
              </a:solidFill>
              <a:latin typeface="微软雅黑" panose="020B0503020204020204" charset="-122"/>
              <a:ea typeface="微软雅黑" panose="020B0503020204020204" charset="-122"/>
            </a:endParaRPr>
          </a:p>
          <a:p>
            <a:pPr fontAlgn="auto"/>
            <a:r>
              <a:rPr lang="en-US" altLang="zh-CN" sz="1600" b="1" noProof="1">
                <a:solidFill>
                  <a:schemeClr val="bg1"/>
                </a:solidFill>
                <a:latin typeface="微软雅黑" panose="020B0503020204020204" charset="-122"/>
                <a:ea typeface="微软雅黑" panose="020B0503020204020204" charset="-122"/>
              </a:rPr>
              <a:t> of the world</a:t>
            </a:r>
            <a:endParaRPr lang="en-US" altLang="zh-CN" sz="1600" b="1" noProof="1">
              <a:solidFill>
                <a:schemeClr val="bg1"/>
              </a:solidFill>
              <a:latin typeface="微软雅黑" panose="020B0503020204020204" charset="-122"/>
              <a:ea typeface="微软雅黑" panose="020B0503020204020204" charset="-122"/>
            </a:endParaRPr>
          </a:p>
        </p:txBody>
      </p:sp>
      <p:sp>
        <p:nvSpPr>
          <p:cNvPr id="9220" name="文本框 4"/>
          <p:cNvSpPr txBox="1"/>
          <p:nvPr/>
        </p:nvSpPr>
        <p:spPr>
          <a:xfrm>
            <a:off x="4025900" y="4299268"/>
            <a:ext cx="3879850" cy="1272540"/>
          </a:xfrm>
          <a:prstGeom prst="rect">
            <a:avLst/>
          </a:prstGeom>
          <a:noFill/>
          <a:ln w="9525">
            <a:noFill/>
          </a:ln>
        </p:spPr>
        <p:txBody>
          <a:bodyPr wrap="square" anchor="t" anchorCtr="0">
            <a:spAutoFit/>
          </a:bodyPr>
          <a:p>
            <a:pPr algn="ctr">
              <a:lnSpc>
                <a:spcPct val="120000"/>
              </a:lnSpc>
            </a:pPr>
            <a:r>
              <a:rPr lang="en-US" altLang="zh-CN" sz="3200" b="1">
                <a:solidFill>
                  <a:srgbClr val="FF9900"/>
                </a:solidFill>
                <a:latin typeface="微软雅黑" panose="020B0503020204020204" charset="-122"/>
                <a:ea typeface="微软雅黑" panose="020B0503020204020204" charset="-122"/>
              </a:rPr>
              <a:t>Hilton Global development</a:t>
            </a:r>
            <a:endParaRPr lang="en-US" altLang="zh-CN" sz="3200" b="1">
              <a:solidFill>
                <a:srgbClr val="FF9900"/>
              </a:solidFill>
              <a:latin typeface="微软雅黑" panose="020B0503020204020204" charset="-122"/>
              <a:ea typeface="微软雅黑" panose="020B0503020204020204" charset="-122"/>
            </a:endParaRPr>
          </a:p>
        </p:txBody>
      </p:sp>
      <p:sp>
        <p:nvSpPr>
          <p:cNvPr id="6" name="文本框 5"/>
          <p:cNvSpPr txBox="1"/>
          <p:nvPr/>
        </p:nvSpPr>
        <p:spPr>
          <a:xfrm>
            <a:off x="951865" y="4540250"/>
            <a:ext cx="2780665" cy="33718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Total number of rooms</a:t>
            </a:r>
            <a:endParaRPr lang="en-US" altLang="zh-CN" sz="1600" b="1" noProof="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060450" y="5768023"/>
            <a:ext cx="2217738" cy="33718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Global members</a:t>
            </a:r>
            <a:endParaRPr lang="en-US" altLang="zh-CN" sz="1600" b="1" noProof="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9013190" y="2154555"/>
            <a:ext cx="2805430" cy="33718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Total hotels</a:t>
            </a:r>
            <a:endParaRPr lang="en-US" altLang="zh-CN" sz="1600" b="1" noProof="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9013190" y="3406775"/>
            <a:ext cx="3205480" cy="33718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Hilton Honors Member</a:t>
            </a:r>
            <a:endParaRPr lang="en-US" altLang="zh-CN" sz="1600" b="1" noProof="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8999220" y="4540250"/>
            <a:ext cx="3205480" cy="58356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Total number of rooms </a:t>
            </a:r>
            <a:endParaRPr lang="en-US" altLang="zh-CN" sz="1600" b="1" noProof="1">
              <a:solidFill>
                <a:schemeClr val="bg1"/>
              </a:solidFill>
              <a:latin typeface="微软雅黑" panose="020B0503020204020204" charset="-122"/>
              <a:ea typeface="微软雅黑" panose="020B0503020204020204" charset="-122"/>
            </a:endParaRPr>
          </a:p>
          <a:p>
            <a:pPr fontAlgn="auto"/>
            <a:r>
              <a:rPr lang="en-US" altLang="zh-CN" sz="1600" b="1" noProof="1">
                <a:solidFill>
                  <a:schemeClr val="bg1"/>
                </a:solidFill>
                <a:latin typeface="微软雅黑" panose="020B0503020204020204" charset="-122"/>
                <a:ea typeface="微软雅黑" panose="020B0503020204020204" charset="-122"/>
              </a:rPr>
              <a:t>to be built</a:t>
            </a:r>
            <a:endParaRPr lang="en-US" altLang="zh-CN" sz="1600" b="1" noProof="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9013190" y="5768340"/>
            <a:ext cx="3205480" cy="583565"/>
          </a:xfrm>
          <a:prstGeom prst="rect">
            <a:avLst/>
          </a:prstGeom>
          <a:noFill/>
        </p:spPr>
        <p:txBody>
          <a:bodyPr wrap="square" rtlCol="0">
            <a:spAutoFit/>
          </a:bodyPr>
          <a:lstStyle/>
          <a:p>
            <a:pPr fontAlgn="auto"/>
            <a:r>
              <a:rPr lang="en-US" altLang="zh-CN" sz="1600" b="1" noProof="1">
                <a:solidFill>
                  <a:schemeClr val="bg1"/>
                </a:solidFill>
                <a:latin typeface="微软雅黑" panose="020B0503020204020204" charset="-122"/>
                <a:ea typeface="微软雅黑" panose="020B0503020204020204" charset="-122"/>
              </a:rPr>
              <a:t>Total number of guests served per year</a:t>
            </a:r>
            <a:endParaRPr lang="en-US" altLang="zh-CN" sz="1600" b="1" noProof="1">
              <a:solidFill>
                <a:schemeClr val="bg1"/>
              </a:solidFill>
              <a:latin typeface="微软雅黑" panose="020B0503020204020204" charset="-122"/>
              <a:ea typeface="微软雅黑" panose="020B050302020402020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object 3"/>
          <p:cNvSpPr txBox="1"/>
          <p:nvPr/>
        </p:nvSpPr>
        <p:spPr>
          <a:xfrm>
            <a:off x="6035675" y="916305"/>
            <a:ext cx="4781550" cy="335280"/>
          </a:xfrm>
          <a:prstGeom prst="rect">
            <a:avLst/>
          </a:prstGeom>
        </p:spPr>
        <p:txBody>
          <a:bodyPr vert="horz" wrap="square" lIns="0" tIns="0" rIns="0" bIns="0" rtlCol="0">
            <a:spAutoFit/>
          </a:bodyPr>
          <a:lstStyle/>
          <a:p>
            <a:pPr marL="53975" fontAlgn="auto"/>
            <a:r>
              <a:rPr sz="2180" b="1" dirty="0">
                <a:solidFill>
                  <a:schemeClr val="tx1"/>
                </a:solidFill>
                <a:latin typeface="微软雅黑" panose="020B0503020204020204" charset="-122"/>
                <a:ea typeface="微软雅黑" panose="020B0503020204020204" charset="-122"/>
                <a:cs typeface="微软雅黑" panose="020B0503020204020204" charset="-122"/>
                <a:sym typeface="+mn-ea"/>
              </a:rPr>
              <a:t>Hampton by Hilton</a:t>
            </a:r>
            <a:endParaRPr lang="en-US" sz="2180" b="1" spc="7" noProof="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 name="object 5"/>
          <p:cNvSpPr/>
          <p:nvPr/>
        </p:nvSpPr>
        <p:spPr>
          <a:xfrm>
            <a:off x="6078538" y="1341438"/>
            <a:ext cx="2838450" cy="76200"/>
          </a:xfrm>
          <a:custGeom>
            <a:avLst/>
            <a:gdLst/>
            <a:ahLst/>
            <a:cxnLst/>
            <a:rect l="l" t="t" r="r" b="b"/>
            <a:pathLst>
              <a:path w="3641725" h="125730">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pic>
        <p:nvPicPr>
          <p:cNvPr id="10243" name="Picture 3" descr="G:\欢朋\ppt\logo-01.png"/>
          <p:cNvPicPr>
            <a:picLocks noChangeAspect="1"/>
          </p:cNvPicPr>
          <p:nvPr/>
        </p:nvPicPr>
        <p:blipFill>
          <a:blip r:embed="rId1"/>
          <a:stretch>
            <a:fillRect/>
          </a:stretch>
        </p:blipFill>
        <p:spPr>
          <a:xfrm>
            <a:off x="10512425" y="150813"/>
            <a:ext cx="1193800" cy="765175"/>
          </a:xfrm>
          <a:prstGeom prst="rect">
            <a:avLst/>
          </a:prstGeom>
          <a:noFill/>
          <a:ln w="9525">
            <a:noFill/>
          </a:ln>
        </p:spPr>
      </p:pic>
      <p:sp>
        <p:nvSpPr>
          <p:cNvPr id="16" name="任意多边形 15"/>
          <p:cNvSpPr/>
          <p:nvPr/>
        </p:nvSpPr>
        <p:spPr>
          <a:xfrm flipV="1">
            <a:off x="6092825" y="295275"/>
            <a:ext cx="387350" cy="4762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sp>
        <p:nvSpPr>
          <p:cNvPr id="17" name="文本框 16"/>
          <p:cNvSpPr txBox="1"/>
          <p:nvPr/>
        </p:nvSpPr>
        <p:spPr>
          <a:xfrm>
            <a:off x="101600" y="150813"/>
            <a:ext cx="4279900" cy="315913"/>
          </a:xfrm>
          <a:prstGeom prst="rect">
            <a:avLst/>
          </a:prstGeom>
          <a:noFill/>
        </p:spPr>
        <p:txBody>
          <a:bodyPr wrap="square" rtlCol="0" anchor="t">
            <a:spAutoFit/>
          </a:bodyPr>
          <a:lstStyle/>
          <a:p>
            <a:pPr fontAlgn="auto"/>
            <a:r>
              <a:rPr lang="en-US" altLang="zh-CN" sz="1455" b="1" noProof="1">
                <a:solidFill>
                  <a:schemeClr val="bg1"/>
                </a:solidFill>
                <a:latin typeface="微软雅黑" panose="020B0503020204020204" charset="-122"/>
                <a:ea typeface="微软雅黑" panose="020B0503020204020204" charset="-122"/>
                <a:cs typeface="+mn-cs"/>
              </a:rPr>
              <a:t>Hampton by Hilton Foshan Sanshui</a:t>
            </a:r>
            <a:endParaRPr lang="en-US" altLang="zh-CN" sz="1455" b="1" noProof="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3411538" y="6450013"/>
            <a:ext cx="3246438" cy="296863"/>
          </a:xfrm>
          <a:prstGeom prst="rect">
            <a:avLst/>
          </a:prstGeom>
          <a:noFill/>
        </p:spPr>
        <p:txBody>
          <a:bodyPr wrap="square" rtlCol="0" anchor="t">
            <a:spAutoFit/>
          </a:bodyPr>
          <a:lstStyle/>
          <a:p>
            <a:pPr algn="r" fontAlgn="auto"/>
            <a:r>
              <a:rPr lang="zh-CN" altLang="en-US" sz="1335" b="1" noProof="1">
                <a:solidFill>
                  <a:schemeClr val="bg1"/>
                </a:solidFill>
                <a:latin typeface="微软雅黑" panose="020B0503020204020204" charset="-122"/>
                <a:ea typeface="微软雅黑" panose="020B0503020204020204" charset="-122"/>
                <a:cs typeface="+mn-cs"/>
              </a:rPr>
              <a:t>济南莱芜希尔顿欢朋酒店</a:t>
            </a:r>
            <a:endParaRPr lang="zh-CN" altLang="en-US" sz="1335" b="1" noProof="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5956300" y="1658938"/>
            <a:ext cx="5749925" cy="4567555"/>
          </a:xfrm>
          <a:prstGeom prst="rect">
            <a:avLst/>
          </a:prstGeom>
          <a:noFill/>
        </p:spPr>
        <p:txBody>
          <a:bodyPr wrap="square" rtlCol="0">
            <a:spAutoFit/>
          </a:bodyPr>
          <a:lstStyle/>
          <a:p>
            <a:pPr algn="just" fontAlgn="auto">
              <a:lnSpc>
                <a:spcPct val="140000"/>
              </a:lnSpc>
            </a:pPr>
            <a:r>
              <a:rPr lang="en-US" altLang="zh-CN" sz="1600" noProof="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Hampton by Hilton is one of Hilton 's largest hotel brands. In 1984, the world 's first Hilton Friends Hotel opened in Memphis, the United States.Since then, the Hilton Friends Hotel has rapidly expanded its business and has opened more than 2,500 hotels in 30 countries ( including the United States, Canada, Russia and Germany ). In 2014, Hilton Friends entered China.In addition to many characteristic services that have made the Friends brand successful in the world, including healthy breakfast, free WiFi, refreshing bed, and friendly, reliable, caring, and comprehensive services provided by hotel members, it is worth the guests to expect Chinese localized facilities and services.</a:t>
            </a:r>
            <a:endParaRPr lang="en-US" altLang="zh-CN" sz="1600" noProof="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微信图片_20211013135809"/>
          <p:cNvPicPr>
            <a:picLocks noChangeAspect="1"/>
          </p:cNvPicPr>
          <p:nvPr/>
        </p:nvPicPr>
        <p:blipFill>
          <a:blip r:embed="rId2"/>
          <a:stretch>
            <a:fillRect/>
          </a:stretch>
        </p:blipFill>
        <p:spPr>
          <a:xfrm>
            <a:off x="0" y="0"/>
            <a:ext cx="5955665" cy="68573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3" descr="G:\欢朋\ppt\logo-01.png"/>
          <p:cNvPicPr>
            <a:picLocks noChangeAspect="1"/>
          </p:cNvPicPr>
          <p:nvPr/>
        </p:nvPicPr>
        <p:blipFill>
          <a:blip r:embed="rId1"/>
          <a:stretch>
            <a:fillRect/>
          </a:stretch>
        </p:blipFill>
        <p:spPr>
          <a:xfrm>
            <a:off x="10512425" y="150813"/>
            <a:ext cx="1193800" cy="765175"/>
          </a:xfrm>
          <a:prstGeom prst="rect">
            <a:avLst/>
          </a:prstGeom>
          <a:noFill/>
          <a:ln w="9525">
            <a:noFill/>
          </a:ln>
        </p:spPr>
      </p:pic>
      <p:sp>
        <p:nvSpPr>
          <p:cNvPr id="11267" name="文本框 3"/>
          <p:cNvSpPr txBox="1"/>
          <p:nvPr/>
        </p:nvSpPr>
        <p:spPr>
          <a:xfrm>
            <a:off x="8171815" y="1084263"/>
            <a:ext cx="3795395" cy="645160"/>
          </a:xfrm>
          <a:prstGeom prst="rect">
            <a:avLst/>
          </a:prstGeom>
          <a:noFill/>
          <a:ln w="9525">
            <a:noFill/>
          </a:ln>
        </p:spPr>
        <p:txBody>
          <a:bodyPr wrap="none" anchor="t" anchorCtr="0">
            <a:spAutoFit/>
          </a:bodyPr>
          <a:p>
            <a:pPr algn="l"/>
            <a:r>
              <a:rPr lang="en-US" altLang="zh-CN" b="1">
                <a:latin typeface="等线" panose="02010600030101010101" pitchFamily="2" charset="-122"/>
                <a:ea typeface="等线" panose="02010600030101010101" pitchFamily="2" charset="-122"/>
              </a:rPr>
              <a:t>Hotel Overview-Geographical </a:t>
            </a:r>
            <a:endParaRPr lang="en-US" altLang="zh-CN" b="1">
              <a:latin typeface="等线" panose="02010600030101010101" pitchFamily="2" charset="-122"/>
              <a:ea typeface="等线" panose="02010600030101010101" pitchFamily="2" charset="-122"/>
            </a:endParaRPr>
          </a:p>
          <a:p>
            <a:pPr algn="l"/>
            <a:r>
              <a:rPr lang="en-US" altLang="zh-CN" b="1">
                <a:latin typeface="等线" panose="02010600030101010101" pitchFamily="2" charset="-122"/>
                <a:ea typeface="等线" panose="02010600030101010101" pitchFamily="2" charset="-122"/>
              </a:rPr>
              <a:t>Location and Transportation Guide</a:t>
            </a:r>
            <a:endParaRPr lang="en-US" altLang="zh-CN" b="1">
              <a:latin typeface="等线" panose="02010600030101010101" pitchFamily="2" charset="-122"/>
              <a:ea typeface="等线" panose="02010600030101010101" pitchFamily="2" charset="-122"/>
            </a:endParaRPr>
          </a:p>
        </p:txBody>
      </p:sp>
      <p:sp>
        <p:nvSpPr>
          <p:cNvPr id="5" name="Shape 129"/>
          <p:cNvSpPr/>
          <p:nvPr/>
        </p:nvSpPr>
        <p:spPr>
          <a:xfrm>
            <a:off x="5834380" y="1729740"/>
            <a:ext cx="6139180" cy="4506595"/>
          </a:xfrm>
          <a:prstGeom prst="rect">
            <a:avLst/>
          </a:prstGeom>
          <a:ln w="25400">
            <a:miter lim="400000"/>
          </a:ln>
        </p:spPr>
        <p:txBody>
          <a:bodyPr wrap="square" tIns="34290" bIns="34290">
            <a:noAutofit/>
          </a:bodyPr>
          <a:p>
            <a:pPr algn="ctr" fontAlgn="auto">
              <a:lnSpc>
                <a:spcPct val="150000"/>
              </a:lnSpc>
              <a:defRPr sz="28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400" strike="noStrike" noProof="1">
                <a:solidFill>
                  <a:schemeClr val="tx1"/>
                </a:solidFill>
                <a:latin typeface="微软雅黑" panose="020B0503020204020204" charset="-122"/>
                <a:ea typeface="微软雅黑" panose="020B0503020204020204" charset="-122"/>
                <a:cs typeface="微软雅黑" panose="020B0503020204020204" charset="-122"/>
              </a:rPr>
              <a:t>Hilton Hampton Inn Hangzhou Zhuantang, the 200 th opening hotel of Hilton Hampton China, is located in No.2 Building of Jiuyao Commercial Center, Zhuantang Street, Xihu District, Hangzhou City, next to Xiaming Street Metro Station of Metro Line 6, only about 500 meters on foot ; it is located in the business circle of Songcheng Academy of Fine Arts in Hangzhou. It starts from Qiantang River in the east and reaches Fuyang in the west. It is bordered by Shuangpu Town in the south and leaves streets in the north. Many historical monuments such as ancient seawalls and ancient bridges in the street have accumulated strong cultural heritage together with institutions of higher learning such as China Academy of Fine Arts and Zhijiang College of Zhejiang University of Technology. Longwu Tea Village, Daqinggu Scenic Area, Bailongtan Scenic Area, Zhijiang International Golf Course, Songcheng and other large leisure playgrounds are dotted among green mountains. and rivers, forming an area where Hangzhou 's top villas gather.</a:t>
            </a:r>
            <a:endParaRPr lang="en-US" altLang="zh-CN" sz="1400" strike="noStrike" noProof="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任意多边形 15"/>
          <p:cNvSpPr/>
          <p:nvPr/>
        </p:nvSpPr>
        <p:spPr>
          <a:xfrm flipV="1">
            <a:off x="179388" y="573088"/>
            <a:ext cx="298450" cy="358775"/>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 strike="noStrike" noProof="1"/>
          </a:p>
        </p:txBody>
      </p:sp>
      <p:sp>
        <p:nvSpPr>
          <p:cNvPr id="8" name="object 4"/>
          <p:cNvSpPr/>
          <p:nvPr/>
        </p:nvSpPr>
        <p:spPr>
          <a:xfrm>
            <a:off x="774700" y="1084263"/>
            <a:ext cx="2970213" cy="762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p>
            <a:pPr fontAlgn="auto"/>
            <a:r>
              <a:rPr lang="en-US" altLang="zh-CN" sz="135" strike="noStrike" noProof="1" dirty="0">
                <a:latin typeface="+mn-lt"/>
                <a:ea typeface="+mn-ea"/>
                <a:cs typeface="+mn-cs"/>
              </a:rPr>
              <a:t>  </a:t>
            </a:r>
            <a:endParaRPr sz="135" strike="noStrike" noProof="1" dirty="0"/>
          </a:p>
        </p:txBody>
      </p:sp>
      <p:sp>
        <p:nvSpPr>
          <p:cNvPr id="9" name="标题 8"/>
          <p:cNvSpPr>
            <a:spLocks noGrp="1"/>
          </p:cNvSpPr>
          <p:nvPr>
            <p:ph type="title"/>
          </p:nvPr>
        </p:nvSpPr>
        <p:spPr>
          <a:xfrm>
            <a:off x="707390" y="852805"/>
            <a:ext cx="7620000" cy="596900"/>
          </a:xfrm>
        </p:spPr>
        <p:txBody>
          <a:bodyPr>
            <a:normAutofit fontScale="90000"/>
          </a:bodyPr>
          <a:p>
            <a:pPr marL="0" marR="0" indent="0" algn="l" defTabSz="914400" rtl="0" eaLnBrk="1" fontAlgn="auto" latinLnBrk="0" hangingPunct="1">
              <a:lnSpc>
                <a:spcPct val="90000"/>
              </a:lnSpc>
              <a:spcBef>
                <a:spcPct val="0"/>
              </a:spcBef>
              <a:spcAft>
                <a:spcPct val="0"/>
              </a:spcAft>
              <a:buClrTx/>
              <a:buSzTx/>
              <a:buFontTx/>
              <a:buNone/>
            </a:pPr>
            <a:br>
              <a:rPr kumimoji="0" lang="zh-CN" altLang="zh-CN" sz="2000" b="1" i="0" u="none" strike="noStrike" kern="1200" cap="none" spc="7" normalizeH="0" baseline="0" noProof="1" dirty="0">
                <a:solidFill>
                  <a:srgbClr val="252525"/>
                </a:solidFill>
                <a:latin typeface="微软雅黑" panose="020B0503020204020204" charset="-122"/>
                <a:ea typeface="微软雅黑" panose="020B0503020204020204" charset="-122"/>
                <a:cs typeface="+mj-cs"/>
              </a:rPr>
            </a:br>
            <a:r>
              <a:rPr lang="en-US" altLang="zh-CN" sz="2000" b="1" spc="-5" dirty="0">
                <a:solidFill>
                  <a:schemeClr val="tx1"/>
                </a:solidFill>
                <a:latin typeface="宋体" panose="02010600030101010101" pitchFamily="2" charset="-122"/>
                <a:ea typeface="宋体" panose="02010600030101010101" pitchFamily="2" charset="-122"/>
                <a:cs typeface="Hampton Sans" charset="0"/>
                <a:sym typeface="+mn-ea"/>
              </a:rPr>
              <a:t>Hampton by Hilton </a:t>
            </a:r>
            <a:r>
              <a:rPr lang="en-US" sz="2000" b="1" spc="-5" dirty="0">
                <a:solidFill>
                  <a:schemeClr val="tx1"/>
                </a:solidFill>
                <a:latin typeface="宋体" panose="02010600030101010101" pitchFamily="2" charset="-122"/>
                <a:ea typeface="宋体" panose="02010600030101010101" pitchFamily="2" charset="-122"/>
                <a:sym typeface="+mn-ea"/>
              </a:rPr>
              <a:t>Hangzhou Zhuan Tang Art College</a:t>
            </a:r>
            <a:br>
              <a:rPr lang="en-US" altLang="zh-CN" sz="2000" dirty="0"/>
            </a:br>
            <a:br>
              <a:rPr lang="zh-CN" altLang="en-US" sz="2000" dirty="0">
                <a:latin typeface="微软雅黑" panose="020B0503020204020204" charset="-122"/>
                <a:cs typeface="微软雅黑" panose="020B0503020204020204" charset="-122"/>
              </a:rPr>
            </a:br>
            <a:endParaRPr kumimoji="0" lang="zh-CN" altLang="en-US" sz="2000" b="0" i="0" u="none" strike="noStrike" kern="1200" cap="none" spc="0" normalizeH="0" baseline="0" noProof="1" dirty="0">
              <a:solidFill>
                <a:schemeClr val="tx1"/>
              </a:solidFill>
              <a:latin typeface="+mj-lt"/>
              <a:ea typeface="+mj-ea"/>
              <a:cs typeface="+mj-cs"/>
            </a:endParaRPr>
          </a:p>
        </p:txBody>
      </p:sp>
      <p:pic>
        <p:nvPicPr>
          <p:cNvPr id="2" name="图片 1"/>
          <p:cNvPicPr>
            <a:picLocks noChangeAspect="1"/>
          </p:cNvPicPr>
          <p:nvPr/>
        </p:nvPicPr>
        <p:blipFill>
          <a:blip r:embed="rId2"/>
          <a:stretch>
            <a:fillRect/>
          </a:stretch>
        </p:blipFill>
        <p:spPr>
          <a:xfrm>
            <a:off x="179705" y="1939290"/>
            <a:ext cx="5655310" cy="37414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9705" y="1068705"/>
            <a:ext cx="6290310" cy="596900"/>
          </a:xfrm>
        </p:spPr>
        <p:txBody>
          <a:bodyPr>
            <a:normAutofit fontScale="90000"/>
          </a:bodyPr>
          <a:lstStyle/>
          <a:p>
            <a:pPr marL="0" marR="0" indent="0" algn="l" defTabSz="914400" rtl="0" eaLnBrk="1" fontAlgn="auto" latinLnBrk="0" hangingPunct="1">
              <a:lnSpc>
                <a:spcPct val="90000"/>
              </a:lnSpc>
              <a:spcBef>
                <a:spcPct val="0"/>
              </a:spcBef>
              <a:spcAft>
                <a:spcPct val="0"/>
              </a:spcAft>
              <a:buClrTx/>
              <a:buSzTx/>
              <a:buFontTx/>
              <a:buNone/>
            </a:pPr>
            <a:br>
              <a:rPr kumimoji="0" lang="zh-CN" altLang="zh-CN" sz="2000" b="1" i="0" u="none" strike="noStrike" kern="1200" cap="none" spc="7" normalizeH="0" baseline="0" noProof="1" dirty="0">
                <a:solidFill>
                  <a:srgbClr val="252525"/>
                </a:solidFill>
                <a:latin typeface="微软雅黑" panose="020B0503020204020204" charset="-122"/>
                <a:ea typeface="微软雅黑" panose="020B0503020204020204" charset="-122"/>
                <a:cs typeface="+mj-cs"/>
              </a:rPr>
            </a:br>
            <a:r>
              <a:rPr lang="en-US" altLang="zh-CN" sz="2000" b="1" spc="-5" dirty="0">
                <a:latin typeface="宋体" panose="02010600030101010101" pitchFamily="2" charset="-122"/>
                <a:ea typeface="宋体" panose="02010600030101010101" pitchFamily="2" charset="-122"/>
                <a:cs typeface="Hampton Sans" charset="0"/>
                <a:sym typeface="+mn-ea"/>
              </a:rPr>
              <a:t>Hampton by Hilton </a:t>
            </a:r>
            <a:r>
              <a:rPr lang="en-US" sz="2000" b="1" spc="-5" dirty="0">
                <a:latin typeface="宋体" panose="02010600030101010101" pitchFamily="2" charset="-122"/>
                <a:ea typeface="宋体" panose="02010600030101010101" pitchFamily="2" charset="-122"/>
                <a:sym typeface="+mn-ea"/>
              </a:rPr>
              <a:t>Hangzhou Zhuan Tang Art College</a:t>
            </a:r>
            <a:br>
              <a:rPr lang="en-US" altLang="zh-CN" sz="2000" dirty="0"/>
            </a:br>
            <a:br>
              <a:rPr lang="zh-CN" altLang="en-US" sz="2000" dirty="0">
                <a:latin typeface="微软雅黑" panose="020B0503020204020204" charset="-122"/>
                <a:cs typeface="微软雅黑" panose="020B0503020204020204" charset="-122"/>
              </a:rPr>
            </a:br>
            <a:endParaRPr kumimoji="0" lang="zh-CN" altLang="en-US" sz="2000" b="0" i="0" u="none" strike="noStrike" kern="1200" cap="none" spc="0" normalizeH="0" baseline="0" noProof="1" dirty="0">
              <a:solidFill>
                <a:schemeClr val="tx1"/>
              </a:solidFill>
              <a:latin typeface="+mj-lt"/>
              <a:ea typeface="+mj-ea"/>
              <a:cs typeface="+mj-cs"/>
            </a:endParaRPr>
          </a:p>
        </p:txBody>
      </p:sp>
      <p:sp>
        <p:nvSpPr>
          <p:cNvPr id="3" name="矩形 2"/>
          <p:cNvSpPr/>
          <p:nvPr/>
        </p:nvSpPr>
        <p:spPr>
          <a:xfrm>
            <a:off x="4986655" y="1575435"/>
            <a:ext cx="7205345" cy="5262245"/>
          </a:xfrm>
          <a:prstGeom prst="rect">
            <a:avLst/>
          </a:prstGeom>
        </p:spPr>
        <p:txBody>
          <a:bodyPr wrap="square">
            <a:spAutoFit/>
          </a:bodyPr>
          <a:lstStyle/>
          <a:p>
            <a:pPr fontAlgn="auto">
              <a:lnSpc>
                <a:spcPct val="150000"/>
              </a:lnSpc>
            </a:pPr>
            <a:r>
              <a:rPr lang="en-US" altLang="zh-CN" sz="1400" strike="noStrike" spc="-7" noProof="1" dirty="0">
                <a:solidFill>
                  <a:srgbClr val="252525"/>
                </a:solidFill>
                <a:latin typeface="微软雅黑" panose="020B0503020204020204" charset="-122"/>
                <a:ea typeface="微软雅黑" panose="020B0503020204020204" charset="-122"/>
              </a:rPr>
              <a:t>There is paradise on the top and Suhang on the bottom. There are countless places of interest and historic sites. This is the most beautiful Hangzhou. Quality as one, beyond expectations, more than 30 years of excellent service reputation, more than 2400 hotels around the world, here is the Hilton Friends Hotel. The Hilton Happy Friends Hotel Hangzhou Zhuantang Academy of Fine Arts inherits the high quality of Hilton Happy Friends as always, and is committed to bringing a comfortable and pleasant stay experience to the majority of business elites and parent-child families. Even on a busy journey, you can enjoy the exciting time of gathering friends. The hotel is located in the central area of Zhuantang, Hangzhou, with convenient transportation and elegant environment. It is 500 meters away from the subway. It pursues international taste and style, pays attention to service experience, and allows all customers to feel the warmth of relatives and friends during the journey. Warm and comfortable rooms, feature-rich conference rooms, active gyms, and healthy restaurants with pure tastes... intimate service only for more understand you, Hilton friends, so that every time you check-in feel comfortable, happy ever simple !</a:t>
            </a:r>
            <a:endParaRPr lang="en-US" altLang="zh-CN" sz="1400" strike="noStrike" spc="-7" noProof="1" dirty="0">
              <a:solidFill>
                <a:srgbClr val="252525"/>
              </a:solidFill>
              <a:latin typeface="微软雅黑" panose="020B0503020204020204" charset="-122"/>
              <a:ea typeface="微软雅黑" panose="020B0503020204020204" charset="-122"/>
            </a:endParaRPr>
          </a:p>
        </p:txBody>
      </p:sp>
      <p:sp>
        <p:nvSpPr>
          <p:cNvPr id="4" name="任意多边形 15"/>
          <p:cNvSpPr/>
          <p:nvPr/>
        </p:nvSpPr>
        <p:spPr>
          <a:xfrm flipV="1">
            <a:off x="179388" y="455613"/>
            <a:ext cx="298450" cy="358775"/>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2292" name="Picture 3" descr="G:\欢朋\ppt\logo-01.png"/>
          <p:cNvPicPr>
            <a:picLocks noChangeAspect="1"/>
          </p:cNvPicPr>
          <p:nvPr/>
        </p:nvPicPr>
        <p:blipFill>
          <a:blip r:embed="rId1"/>
          <a:stretch>
            <a:fillRect/>
          </a:stretch>
        </p:blipFill>
        <p:spPr>
          <a:xfrm>
            <a:off x="10452100" y="252413"/>
            <a:ext cx="1192213" cy="765175"/>
          </a:xfrm>
          <a:prstGeom prst="rect">
            <a:avLst/>
          </a:prstGeom>
          <a:noFill/>
          <a:ln w="9525">
            <a:noFill/>
          </a:ln>
        </p:spPr>
      </p:pic>
      <p:sp>
        <p:nvSpPr>
          <p:cNvPr id="7" name="object 4"/>
          <p:cNvSpPr/>
          <p:nvPr/>
        </p:nvSpPr>
        <p:spPr>
          <a:xfrm>
            <a:off x="209550" y="1385888"/>
            <a:ext cx="2968625" cy="762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r>
              <a:rPr lang="en-US" altLang="zh-CN" sz="135" strike="noStrike" noProof="1" dirty="0">
                <a:latin typeface="+mn-lt"/>
                <a:ea typeface="+mn-ea"/>
                <a:cs typeface="+mn-cs"/>
              </a:rPr>
              <a:t>  </a:t>
            </a:r>
            <a:endParaRPr sz="135" strike="noStrike" noProof="1" dirty="0"/>
          </a:p>
        </p:txBody>
      </p:sp>
      <p:pic>
        <p:nvPicPr>
          <p:cNvPr id="6" name="图片 5" descr="C:/Users/Administrator.DESKTOP-9C461EF/AppData/Local/Temp/picturecompress_20220707170409/output_1.jpgoutput_1"/>
          <p:cNvPicPr>
            <a:picLocks noChangeAspect="1"/>
          </p:cNvPicPr>
          <p:nvPr/>
        </p:nvPicPr>
        <p:blipFill>
          <a:blip r:embed="rId2"/>
          <a:stretch>
            <a:fillRect/>
          </a:stretch>
        </p:blipFill>
        <p:spPr>
          <a:xfrm>
            <a:off x="0" y="2161540"/>
            <a:ext cx="4931410" cy="40906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7191375" y="4763"/>
            <a:ext cx="1062038" cy="684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5" strike="noStrike" noProof="1"/>
          </a:p>
        </p:txBody>
      </p:sp>
      <p:sp>
        <p:nvSpPr>
          <p:cNvPr id="3" name="object 3"/>
          <p:cNvSpPr txBox="1"/>
          <p:nvPr/>
        </p:nvSpPr>
        <p:spPr>
          <a:xfrm>
            <a:off x="263525" y="1758315"/>
            <a:ext cx="3768725" cy="3495040"/>
          </a:xfrm>
          <a:prstGeom prst="rect">
            <a:avLst/>
          </a:prstGeom>
        </p:spPr>
        <p:txBody>
          <a:bodyPr vert="horz" wrap="square" lIns="0" tIns="0" rIns="0" bIns="0" rtlCol="0">
            <a:noAutofit/>
          </a:bodyPr>
          <a:lstStyle/>
          <a:p>
            <a:pPr marL="53975" fontAlgn="auto">
              <a:lnSpc>
                <a:spcPct val="120000"/>
              </a:lnSpc>
            </a:pPr>
            <a:r>
              <a:rPr lang="en-US" altLang="zh-CN" sz="2135" noProof="1" dirty="0">
                <a:latin typeface="微软雅黑" panose="020B0503020204020204" charset="-122"/>
                <a:cs typeface="微软雅黑" panose="020B0503020204020204" charset="-122"/>
              </a:rPr>
              <a:t>Multifunctional HUB lobby</a:t>
            </a:r>
            <a:endParaRPr lang="en-US" altLang="zh-CN" sz="2135" noProof="1" dirty="0">
              <a:latin typeface="微软雅黑" panose="020B0503020204020204" charset="-122"/>
              <a:cs typeface="微软雅黑" panose="020B0503020204020204" charset="-122"/>
            </a:endParaRPr>
          </a:p>
          <a:p>
            <a:pPr marL="53975" fontAlgn="auto">
              <a:lnSpc>
                <a:spcPct val="120000"/>
              </a:lnSpc>
            </a:pPr>
            <a:endParaRPr lang="zh-CN" altLang="en-US" sz="1865" b="1" noProof="1" dirty="0">
              <a:solidFill>
                <a:srgbClr val="C00000"/>
              </a:solidFill>
              <a:latin typeface="微软雅黑" panose="020B0503020204020204" charset="-122"/>
              <a:ea typeface="微软雅黑" panose="020B0503020204020204" charset="-122"/>
              <a:cs typeface="+mn-cs"/>
              <a:sym typeface="+mn-ea"/>
            </a:endParaRPr>
          </a:p>
          <a:p>
            <a:pPr fontAlgn="auto">
              <a:lnSpc>
                <a:spcPct val="120000"/>
              </a:lnSpc>
            </a:pPr>
            <a:r>
              <a:rPr lang="en-US" altLang="zh-CN" sz="1700" b="1" noProof="1" dirty="0">
                <a:solidFill>
                  <a:srgbClr val="C00000"/>
                </a:solidFill>
                <a:latin typeface="微软雅黑" panose="020B0503020204020204" charset="-122"/>
                <a:ea typeface="微软雅黑" panose="020B0503020204020204" charset="-122"/>
                <a:cs typeface="微软雅黑" panose="020B0503020204020204" charset="-122"/>
              </a:rPr>
              <a:t>Sharing | Gathering | Close</a:t>
            </a:r>
            <a:endParaRPr lang="en-US" altLang="zh-CN" sz="1700" b="1" noProof="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263525" y="2281873"/>
            <a:ext cx="2208213" cy="76200"/>
          </a:xfrm>
          <a:custGeom>
            <a:avLst/>
            <a:gdLst/>
            <a:ahLst/>
            <a:cxnLst/>
            <a:rect l="l" t="t" r="r" b="b"/>
            <a:pathLst>
              <a:path w="3641725" h="125729">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pic>
        <p:nvPicPr>
          <p:cNvPr id="13316" name="Picture 3" descr="G:\欢朋\ppt\logo-01.png"/>
          <p:cNvPicPr>
            <a:picLocks noChangeAspect="1"/>
          </p:cNvPicPr>
          <p:nvPr/>
        </p:nvPicPr>
        <p:blipFill>
          <a:blip r:embed="rId1"/>
          <a:stretch>
            <a:fillRect/>
          </a:stretch>
        </p:blipFill>
        <p:spPr>
          <a:xfrm>
            <a:off x="261938" y="271463"/>
            <a:ext cx="1193800" cy="765175"/>
          </a:xfrm>
          <a:prstGeom prst="rect">
            <a:avLst/>
          </a:prstGeom>
          <a:noFill/>
          <a:ln w="9525">
            <a:noFill/>
          </a:ln>
        </p:spPr>
      </p:pic>
      <p:sp>
        <p:nvSpPr>
          <p:cNvPr id="16" name="任意多边形 15"/>
          <p:cNvSpPr/>
          <p:nvPr/>
        </p:nvSpPr>
        <p:spPr>
          <a:xfrm flipV="1">
            <a:off x="263525" y="1229043"/>
            <a:ext cx="273050" cy="336550"/>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sp>
        <p:nvSpPr>
          <p:cNvPr id="2" name="文本框 1"/>
          <p:cNvSpPr txBox="1"/>
          <p:nvPr/>
        </p:nvSpPr>
        <p:spPr>
          <a:xfrm>
            <a:off x="263525" y="3074670"/>
            <a:ext cx="4116070" cy="3295650"/>
          </a:xfrm>
          <a:prstGeom prst="rect">
            <a:avLst/>
          </a:prstGeom>
          <a:noFill/>
        </p:spPr>
        <p:txBody>
          <a:bodyPr wrap="square" rtlCol="0" anchor="t">
            <a:noAutofit/>
          </a:bodyPr>
          <a:lstStyle/>
          <a:p>
            <a:pPr marL="393700" indent="-376555" defTabSz="1219200" fontAlgn="auto">
              <a:lnSpc>
                <a:spcPct val="70000"/>
              </a:lnSpc>
              <a:spcBef>
                <a:spcPts val="2665"/>
              </a:spcBef>
              <a:buFont typeface="Arial" panose="020B0604020202020204"/>
              <a:buChar char="•"/>
              <a:tabLst>
                <a:tab pos="394335" algn="l"/>
              </a:tabLst>
            </a:pPr>
            <a:r>
              <a:rPr lang="en-US" altLang="zh-CN" sz="1865" spc="-7" noProof="1" dirty="0">
                <a:solidFill>
                  <a:srgbClr val="252525"/>
                </a:solidFill>
                <a:latin typeface="微软雅黑" panose="020B0503020204020204" charset="-122"/>
                <a:ea typeface="微软雅黑" panose="020B0503020204020204" charset="-122"/>
                <a:cs typeface="微软雅黑" panose="020B0503020204020204" charset="-122"/>
                <a:sym typeface="+mn-ea"/>
              </a:rPr>
              <a:t>Meet the multiple needs of leisure and office</a:t>
            </a:r>
            <a:endParaRPr lang="en-US" altLang="zh-CN" sz="1865" spc="-7" noProof="1" dirty="0">
              <a:solidFill>
                <a:srgbClr val="252525"/>
              </a:solidFill>
              <a:latin typeface="微软雅黑" panose="020B0503020204020204" charset="-122"/>
              <a:ea typeface="微软雅黑" panose="020B0503020204020204" charset="-122"/>
              <a:cs typeface="微软雅黑" panose="020B0503020204020204" charset="-122"/>
              <a:sym typeface="+mn-ea"/>
            </a:endParaRPr>
          </a:p>
          <a:p>
            <a:pPr marL="393700" indent="-376555" defTabSz="1219200" fontAlgn="auto">
              <a:lnSpc>
                <a:spcPct val="70000"/>
              </a:lnSpc>
              <a:spcBef>
                <a:spcPts val="2665"/>
              </a:spcBef>
              <a:buFont typeface="Arial" panose="020B0604020202020204"/>
              <a:buChar char="•"/>
              <a:tabLst>
                <a:tab pos="394335" algn="l"/>
              </a:tabLst>
            </a:pPr>
            <a:r>
              <a:rPr lang="en-US" altLang="zh-CN" sz="1865" spc="-7" noProof="1" dirty="0">
                <a:solidFill>
                  <a:srgbClr val="252525"/>
                </a:solidFill>
                <a:latin typeface="微软雅黑" panose="020B0503020204020204" charset="-122"/>
                <a:ea typeface="微软雅黑" panose="020B0503020204020204" charset="-122"/>
                <a:cs typeface="微软雅黑" panose="020B0503020204020204" charset="-122"/>
                <a:sym typeface="+mn-ea"/>
              </a:rPr>
              <a:t>Fashion modern design</a:t>
            </a:r>
            <a:endParaRPr lang="en-US" altLang="zh-CN" sz="1865" spc="-7" noProof="1" dirty="0">
              <a:solidFill>
                <a:srgbClr val="252525"/>
              </a:solidFill>
              <a:latin typeface="微软雅黑" panose="020B0503020204020204" charset="-122"/>
              <a:ea typeface="微软雅黑" panose="020B0503020204020204" charset="-122"/>
              <a:cs typeface="微软雅黑" panose="020B0503020204020204" charset="-122"/>
              <a:sym typeface="+mn-ea"/>
            </a:endParaRPr>
          </a:p>
          <a:p>
            <a:pPr marL="393700" indent="-376555" defTabSz="1219200" fontAlgn="auto">
              <a:lnSpc>
                <a:spcPct val="70000"/>
              </a:lnSpc>
              <a:spcBef>
                <a:spcPts val="2665"/>
              </a:spcBef>
              <a:buFont typeface="Arial" panose="020B0604020202020204"/>
              <a:buChar char="•"/>
              <a:tabLst>
                <a:tab pos="394335" algn="l"/>
              </a:tabLst>
            </a:pPr>
            <a:r>
              <a:rPr lang="en-US" altLang="zh-CN" sz="1865" noProof="1" dirty="0">
                <a:solidFill>
                  <a:srgbClr val="252525"/>
                </a:solidFill>
                <a:latin typeface="微软雅黑" panose="020B0503020204020204" charset="-122"/>
                <a:ea typeface="微软雅黑" panose="020B0503020204020204" charset="-122"/>
                <a:cs typeface="微软雅黑" panose="020B0503020204020204" charset="-122"/>
                <a:sym typeface="+mn-ea"/>
              </a:rPr>
              <a:t>Comfortable environment and relaxed atmosphere</a:t>
            </a:r>
            <a:endParaRPr lang="en-US" altLang="zh-CN" sz="1865" noProof="1" dirty="0">
              <a:solidFill>
                <a:srgbClr val="252525"/>
              </a:solidFill>
              <a:latin typeface="微软雅黑" panose="020B0503020204020204" charset="-122"/>
              <a:ea typeface="微软雅黑" panose="020B0503020204020204" charset="-122"/>
              <a:cs typeface="微软雅黑" panose="020B0503020204020204" charset="-122"/>
              <a:sym typeface="+mn-ea"/>
            </a:endParaRPr>
          </a:p>
          <a:p>
            <a:pPr marL="393700" indent="-376555" defTabSz="1219200" fontAlgn="auto">
              <a:lnSpc>
                <a:spcPct val="70000"/>
              </a:lnSpc>
              <a:spcBef>
                <a:spcPts val="2665"/>
              </a:spcBef>
              <a:buFont typeface="Arial" panose="020B0604020202020204"/>
              <a:buChar char="•"/>
              <a:tabLst>
                <a:tab pos="394335" algn="l"/>
              </a:tabLst>
            </a:pPr>
            <a:r>
              <a:rPr lang="en-US" altLang="zh-CN" sz="1865" noProof="1" dirty="0">
                <a:solidFill>
                  <a:srgbClr val="252525"/>
                </a:solidFill>
                <a:latin typeface="微软雅黑" panose="020B0503020204020204" charset="-122"/>
                <a:ea typeface="微软雅黑" panose="020B0503020204020204" charset="-122"/>
                <a:cs typeface="微软雅黑" panose="020B0503020204020204" charset="-122"/>
                <a:sym typeface="+mn-ea"/>
              </a:rPr>
              <a:t>Free Welcome Beverage Area</a:t>
            </a:r>
            <a:endParaRPr lang="en-US" altLang="zh-CN" sz="1865" noProof="1" dirty="0">
              <a:solidFill>
                <a:srgbClr val="252525"/>
              </a:solidFill>
              <a:latin typeface="微软雅黑" panose="020B0503020204020204" charset="-122"/>
              <a:ea typeface="微软雅黑" panose="020B0503020204020204" charset="-122"/>
              <a:cs typeface="微软雅黑" panose="020B0503020204020204" charset="-122"/>
              <a:sym typeface="+mn-ea"/>
            </a:endParaRPr>
          </a:p>
          <a:p>
            <a:pPr marL="393700" indent="-376555" defTabSz="1219200" fontAlgn="auto">
              <a:lnSpc>
                <a:spcPct val="70000"/>
              </a:lnSpc>
              <a:spcBef>
                <a:spcPts val="2665"/>
              </a:spcBef>
              <a:buFont typeface="Arial" panose="020B0604020202020204"/>
              <a:buChar char="•"/>
              <a:tabLst>
                <a:tab pos="394335" algn="l"/>
              </a:tabLst>
            </a:pPr>
            <a:r>
              <a:rPr lang="en-US" altLang="zh-CN" sz="1865" spc="-7" noProof="1" dirty="0">
                <a:solidFill>
                  <a:srgbClr val="252525"/>
                </a:solidFill>
                <a:latin typeface="微软雅黑" panose="020B0503020204020204" charset="-122"/>
                <a:ea typeface="微软雅黑" panose="020B0503020204020204" charset="-122"/>
                <a:cs typeface="微软雅黑" panose="020B0503020204020204" charset="-122"/>
                <a:sym typeface="+mn-ea"/>
              </a:rPr>
              <a:t>Provide computer and printer services</a:t>
            </a:r>
            <a:endParaRPr lang="en-US" altLang="zh-CN" sz="1865" spc="-7" noProof="1" dirty="0">
              <a:solidFill>
                <a:srgbClr val="252525"/>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descr="C:/Users/Administrator.DESKTOP-9C461EF/AppData/Local/Temp/picturecompress_20220707170603/output_1.jpgoutput_1"/>
          <p:cNvPicPr>
            <a:picLocks noChangeAspect="1"/>
          </p:cNvPicPr>
          <p:nvPr/>
        </p:nvPicPr>
        <p:blipFill>
          <a:blip r:embed="rId2"/>
          <a:stretch>
            <a:fillRect/>
          </a:stretch>
        </p:blipFill>
        <p:spPr>
          <a:xfrm>
            <a:off x="7102475" y="0"/>
            <a:ext cx="5089525" cy="3393440"/>
          </a:xfrm>
          <a:prstGeom prst="rect">
            <a:avLst/>
          </a:prstGeom>
        </p:spPr>
      </p:pic>
      <p:pic>
        <p:nvPicPr>
          <p:cNvPr id="7" name="图片 6" descr="C:/Users/Administrator.DESKTOP-9C461EF/AppData/Local/Temp/picturecompress_20220707170620/output_1.jpgoutput_1"/>
          <p:cNvPicPr>
            <a:picLocks noChangeAspect="1"/>
          </p:cNvPicPr>
          <p:nvPr/>
        </p:nvPicPr>
        <p:blipFill>
          <a:blip r:embed="rId3"/>
          <a:stretch>
            <a:fillRect/>
          </a:stretch>
        </p:blipFill>
        <p:spPr>
          <a:xfrm>
            <a:off x="4487545" y="3393440"/>
            <a:ext cx="5086350" cy="34601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7165975" y="0"/>
            <a:ext cx="1120775" cy="68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55" strike="noStrike" noProof="1"/>
          </a:p>
        </p:txBody>
      </p:sp>
      <p:sp>
        <p:nvSpPr>
          <p:cNvPr id="3" name="object 3"/>
          <p:cNvSpPr txBox="1"/>
          <p:nvPr/>
        </p:nvSpPr>
        <p:spPr>
          <a:xfrm>
            <a:off x="217488" y="1093788"/>
            <a:ext cx="4454525" cy="882015"/>
          </a:xfrm>
          <a:prstGeom prst="rect">
            <a:avLst/>
          </a:prstGeom>
        </p:spPr>
        <p:txBody>
          <a:bodyPr vert="horz" wrap="square" lIns="0" tIns="0" rIns="0" bIns="0" rtlCol="0">
            <a:spAutoFit/>
          </a:bodyPr>
          <a:lstStyle/>
          <a:p>
            <a:pPr marL="53975" fontAlgn="auto"/>
            <a:r>
              <a:rPr lang="en-US" altLang="zh-CN" sz="2000" b="1" spc="-7" noProof="1" dirty="0">
                <a:solidFill>
                  <a:schemeClr val="tx1"/>
                </a:solidFill>
                <a:latin typeface="微软雅黑" panose="020B0503020204020204" charset="-122"/>
                <a:ea typeface="微软雅黑" panose="020B0503020204020204" charset="-122"/>
                <a:cs typeface="微软雅黑" panose="020B0503020204020204" charset="-122"/>
              </a:rPr>
              <a:t>Guest room-parent-child room</a:t>
            </a:r>
            <a:endParaRPr lang="en-US" altLang="zh-CN" sz="2000" b="1" spc="-7" noProof="1" dirty="0">
              <a:solidFill>
                <a:schemeClr val="tx1"/>
              </a:solidFill>
              <a:latin typeface="微软雅黑" panose="020B0503020204020204" charset="-122"/>
              <a:ea typeface="微软雅黑" panose="020B0503020204020204" charset="-122"/>
              <a:cs typeface="微软雅黑" panose="020B0503020204020204" charset="-122"/>
            </a:endParaRPr>
          </a:p>
          <a:p>
            <a:pPr marL="53975" fontAlgn="auto"/>
            <a:endParaRPr lang="en-US" altLang="zh-CN" sz="1865" b="1" spc="-7" noProof="1" dirty="0">
              <a:solidFill>
                <a:srgbClr val="C00000"/>
              </a:solidFill>
              <a:latin typeface="微软雅黑" panose="020B0503020204020204" charset="-122"/>
              <a:ea typeface="微软雅黑" panose="020B0503020204020204" charset="-122"/>
              <a:cs typeface="微软雅黑" panose="020B0503020204020204" charset="-122"/>
            </a:endParaRPr>
          </a:p>
          <a:p>
            <a:pPr fontAlgn="auto"/>
            <a:r>
              <a:rPr lang="zh-CN" altLang="en-US" sz="1865" b="1" spc="-7" noProof="1" dirty="0">
                <a:solidFill>
                  <a:srgbClr val="C00000"/>
                </a:solidFill>
                <a:latin typeface="微软雅黑" panose="020B0503020204020204" charset="-122"/>
                <a:ea typeface="微软雅黑" panose="020B0503020204020204" charset="-122"/>
                <a:cs typeface="微软雅黑" panose="020B0503020204020204" charset="-122"/>
              </a:rPr>
              <a:t> </a:t>
            </a:r>
            <a:r>
              <a:rPr lang="en-US" altLang="zh-CN" sz="1865" b="1" noProof="1" dirty="0">
                <a:solidFill>
                  <a:srgbClr val="C00000"/>
                </a:solidFill>
                <a:latin typeface="微软雅黑" panose="020B0503020204020204" charset="-122"/>
                <a:ea typeface="微软雅黑" panose="020B0503020204020204" charset="-122"/>
                <a:cs typeface="微软雅黑" panose="020B0503020204020204" charset="-122"/>
              </a:rPr>
              <a:t>Comfort | quiet | sweet dream</a:t>
            </a:r>
            <a:endParaRPr lang="en-US" altLang="zh-CN" sz="1865" b="1" noProof="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4" name="object 4"/>
          <p:cNvSpPr/>
          <p:nvPr/>
        </p:nvSpPr>
        <p:spPr>
          <a:xfrm>
            <a:off x="280988" y="1508125"/>
            <a:ext cx="2208213" cy="76200"/>
          </a:xfrm>
          <a:custGeom>
            <a:avLst/>
            <a:gdLst/>
            <a:ahLst/>
            <a:cxnLst/>
            <a:rect l="l" t="t" r="r" b="b"/>
            <a:pathLst>
              <a:path w="3641725" h="125730">
                <a:moveTo>
                  <a:pt x="0" y="125650"/>
                </a:moveTo>
                <a:lnTo>
                  <a:pt x="3641355" y="125650"/>
                </a:lnTo>
                <a:lnTo>
                  <a:pt x="3641355" y="0"/>
                </a:lnTo>
                <a:lnTo>
                  <a:pt x="0" y="0"/>
                </a:lnTo>
                <a:lnTo>
                  <a:pt x="0" y="125650"/>
                </a:lnTo>
                <a:close/>
              </a:path>
            </a:pathLst>
          </a:custGeom>
          <a:solidFill>
            <a:srgbClr val="5A85D6"/>
          </a:solidFill>
        </p:spPr>
        <p:txBody>
          <a:bodyPr wrap="square" lIns="0" tIns="0" rIns="0" bIns="0" rtlCol="0"/>
          <a:lstStyle/>
          <a:p>
            <a:pPr fontAlgn="auto"/>
            <a:endParaRPr sz="135" strike="noStrike" noProof="1"/>
          </a:p>
        </p:txBody>
      </p:sp>
      <p:sp>
        <p:nvSpPr>
          <p:cNvPr id="16" name="任意多边形 15"/>
          <p:cNvSpPr/>
          <p:nvPr/>
        </p:nvSpPr>
        <p:spPr>
          <a:xfrm flipV="1">
            <a:off x="217488" y="465138"/>
            <a:ext cx="271463" cy="334963"/>
          </a:xfrm>
          <a:custGeom>
            <a:avLst/>
            <a:gdLst>
              <a:gd name="connsiteX0" fmla="*/ 0 w 8842"/>
              <a:gd name="connsiteY0" fmla="*/ 0 h 10866"/>
              <a:gd name="connsiteX1" fmla="*/ 8826 w 8842"/>
              <a:gd name="connsiteY1" fmla="*/ 2524 h 10866"/>
              <a:gd name="connsiteX2" fmla="*/ 8842 w 8842"/>
              <a:gd name="connsiteY2" fmla="*/ 8247 h 10866"/>
              <a:gd name="connsiteX3" fmla="*/ 29 w 8842"/>
              <a:gd name="connsiteY3" fmla="*/ 10866 h 10866"/>
              <a:gd name="connsiteX4" fmla="*/ 0 w 8842"/>
              <a:gd name="connsiteY4" fmla="*/ 0 h 1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 h="10866">
                <a:moveTo>
                  <a:pt x="0" y="0"/>
                </a:moveTo>
                <a:lnTo>
                  <a:pt x="8826" y="2524"/>
                </a:lnTo>
                <a:lnTo>
                  <a:pt x="8842" y="8247"/>
                </a:lnTo>
                <a:lnTo>
                  <a:pt x="29" y="10866"/>
                </a:lnTo>
                <a:lnTo>
                  <a:pt x="0" y="0"/>
                </a:lnTo>
                <a:close/>
              </a:path>
            </a:pathLst>
          </a:custGeom>
          <a:solidFill>
            <a:srgbClr val="003D7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p>
        </p:txBody>
      </p:sp>
      <p:pic>
        <p:nvPicPr>
          <p:cNvPr id="14341" name="Picture 3" descr="G:\欢朋\ppt\logo-01.png"/>
          <p:cNvPicPr>
            <a:picLocks noChangeAspect="1"/>
          </p:cNvPicPr>
          <p:nvPr/>
        </p:nvPicPr>
        <p:blipFill>
          <a:blip r:embed="rId1"/>
          <a:stretch>
            <a:fillRect/>
          </a:stretch>
        </p:blipFill>
        <p:spPr>
          <a:xfrm>
            <a:off x="10703560" y="249873"/>
            <a:ext cx="1192213" cy="765175"/>
          </a:xfrm>
          <a:prstGeom prst="rect">
            <a:avLst/>
          </a:prstGeom>
          <a:noFill/>
          <a:ln w="9525">
            <a:noFill/>
          </a:ln>
        </p:spPr>
      </p:pic>
      <p:sp>
        <p:nvSpPr>
          <p:cNvPr id="2" name="文本框 1"/>
          <p:cNvSpPr txBox="1"/>
          <p:nvPr/>
        </p:nvSpPr>
        <p:spPr>
          <a:xfrm>
            <a:off x="7491730" y="1996758"/>
            <a:ext cx="4084638" cy="4728210"/>
          </a:xfrm>
          <a:prstGeom prst="rect">
            <a:avLst/>
          </a:prstGeom>
          <a:noFill/>
        </p:spPr>
        <p:txBody>
          <a:bodyPr wrap="square" rtlCol="0" anchor="t">
            <a:spAutoFit/>
          </a:bodyPr>
          <a:lstStyle/>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solidFill>
                  <a:schemeClr val="tx1">
                    <a:lumMod val="50000"/>
                    <a:lumOff val="50000"/>
                  </a:schemeClr>
                </a:solidFill>
                <a:sym typeface="+mn-ea"/>
              </a:rPr>
              <a:t>Equipped with children 's supplies </a:t>
            </a:r>
            <a:endParaRPr lang="en-US" altLang="zh-CN" sz="1860" noProof="1" dirty="0">
              <a:solidFill>
                <a:schemeClr val="tx1">
                  <a:lumMod val="50000"/>
                  <a:lumOff val="50000"/>
                </a:schemeClr>
              </a:solidFill>
              <a:sym typeface="+mn-ea"/>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solidFill>
                  <a:schemeClr val="tx1">
                    <a:lumMod val="50000"/>
                    <a:lumOff val="50000"/>
                  </a:schemeClr>
                </a:solidFill>
                <a:sym typeface="+mn-ea"/>
              </a:rPr>
              <a:t>Pay attention to the travel needs of parent-child families and provide supplies for children to travel.</a:t>
            </a:r>
            <a:endParaRPr lang="en-US" altLang="zh-CN" sz="1860" noProof="1" dirty="0">
              <a:solidFill>
                <a:schemeClr val="tx1">
                  <a:lumMod val="50000"/>
                  <a:lumOff val="50000"/>
                </a:schemeClr>
              </a:solidFill>
              <a:sym typeface="+mn-ea"/>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solidFill>
                  <a:schemeClr val="tx1">
                    <a:lumMod val="50000"/>
                    <a:lumOff val="50000"/>
                  </a:schemeClr>
                </a:solidFill>
              </a:rPr>
              <a:t>Sofa bed </a:t>
            </a:r>
            <a:endParaRPr lang="en-US" altLang="zh-CN" sz="1860" noProof="1" dirty="0">
              <a:solidFill>
                <a:schemeClr val="tx1">
                  <a:lumMod val="50000"/>
                  <a:lumOff val="50000"/>
                </a:schemeClr>
              </a:solidFill>
            </a:endParaRPr>
          </a:p>
          <a:p>
            <a:pPr marL="171450" indent="-171450" fontAlgn="auto">
              <a:lnSpc>
                <a:spcPts val="2260"/>
              </a:lnSpc>
              <a:buSzPct val="100000"/>
              <a:buFont typeface="Arial" panose="020B0604020202020204" pitchFamily="34" charset="0"/>
              <a:buChar char="•"/>
              <a:defRPr sz="26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860" noProof="1" dirty="0">
                <a:solidFill>
                  <a:schemeClr val="tx1">
                    <a:lumMod val="50000"/>
                    <a:lumOff val="50000"/>
                  </a:schemeClr>
                </a:solidFill>
              </a:rPr>
              <a:t>Just two steps to flip easily, a second time, a leisure sofa immediately turned into a comfortable bed. It can not only retain the pleasant time of friends, but also extend the sleep space of parent-child families.</a:t>
            </a:r>
            <a:endParaRPr lang="en-US" altLang="zh-CN" sz="1860" noProof="1" dirty="0">
              <a:solidFill>
                <a:schemeClr val="tx1">
                  <a:lumMod val="50000"/>
                  <a:lumOff val="50000"/>
                </a:schemeClr>
              </a:solidFill>
            </a:endParaRPr>
          </a:p>
          <a:p>
            <a:pPr marL="171450" indent="-171450" fontAlgn="auto">
              <a:lnSpc>
                <a:spcPts val="2260"/>
              </a:lnSpc>
              <a:buSzPct val="100000"/>
              <a:buFont typeface="Arial" panose="020B0604020202020204" pitchFamily="34" charset="0"/>
              <a:buChar char="•"/>
              <a:defRPr sz="2800">
                <a:solidFill>
                  <a:srgbClr val="80808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en-US" altLang="zh-CN" sz="1860" b="1" noProof="1"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descr="C:/Users/Administrator.DESKTOP-9C461EF/AppData/Local/Temp/picturecompress_20220707172121/output_1.jpgoutput_1"/>
          <p:cNvPicPr>
            <a:picLocks noChangeAspect="1"/>
          </p:cNvPicPr>
          <p:nvPr/>
        </p:nvPicPr>
        <p:blipFill>
          <a:blip r:embed="rId2"/>
          <a:stretch>
            <a:fillRect/>
          </a:stretch>
        </p:blipFill>
        <p:spPr>
          <a:xfrm>
            <a:off x="0" y="1997075"/>
            <a:ext cx="3652520" cy="2348865"/>
          </a:xfrm>
          <a:prstGeom prst="rect">
            <a:avLst/>
          </a:prstGeom>
        </p:spPr>
      </p:pic>
      <p:pic>
        <p:nvPicPr>
          <p:cNvPr id="8" name="图片 7" descr="C:/Users/Administrator.DESKTOP-9C461EF/AppData/Local/Temp/picturecompress_20220707172140/output_1.jpgoutput_1"/>
          <p:cNvPicPr>
            <a:picLocks noChangeAspect="1"/>
          </p:cNvPicPr>
          <p:nvPr/>
        </p:nvPicPr>
        <p:blipFill>
          <a:blip r:embed="rId3"/>
          <a:stretch>
            <a:fillRect/>
          </a:stretch>
        </p:blipFill>
        <p:spPr>
          <a:xfrm>
            <a:off x="2310130" y="4345305"/>
            <a:ext cx="4341495" cy="253492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2232.4992125984249,&quot;width&quot;:19200}"/>
</p:tagLst>
</file>

<file path=ppt/tags/tag2.xml><?xml version="1.0" encoding="utf-8"?>
<p:tagLst xmlns:p="http://schemas.openxmlformats.org/presentationml/2006/main">
  <p:tag name="KSO_WM_DIAGRAM_VIRTUALLY_FRAME" val="{&quot;height&quot;:72.6,&quot;left&quot;:70.75,&quot;top&quot;:429.25,&quot;width&quot;:726.3750393700788}"/>
</p:tagLst>
</file>

<file path=ppt/tags/tag3.xml><?xml version="1.0" encoding="utf-8"?>
<p:tagLst xmlns:p="http://schemas.openxmlformats.org/presentationml/2006/main">
  <p:tag name="KSO_WM_DIAGRAM_VIRTUALLY_FRAME" val="{&quot;height&quot;:72.6,&quot;left&quot;:70.75,&quot;top&quot;:429.25,&quot;width&quot;:726.3750393700788}"/>
</p:tagLst>
</file>

<file path=ppt/tags/tag4.xml><?xml version="1.0" encoding="utf-8"?>
<p:tagLst xmlns:p="http://schemas.openxmlformats.org/presentationml/2006/main">
  <p:tag name="KSO_WM_DIAGRAM_VIRTUALLY_FRAME" val="{&quot;height&quot;:72.6,&quot;left&quot;:70.75,&quot;top&quot;:429.25,&quot;width&quot;:726.3750393700788}"/>
</p:tagLst>
</file>

<file path=ppt/tags/tag5.xml><?xml version="1.0" encoding="utf-8"?>
<p:tagLst xmlns:p="http://schemas.openxmlformats.org/presentationml/2006/main">
  <p:tag name="KSO_WM_DIAGRAM_VIRTUALLY_FRAME" val="{&quot;height&quot;:72.6,&quot;left&quot;:70.75,&quot;top&quot;:429.25,&quot;width&quot;:726.3750393700788}"/>
</p:tagLst>
</file>

<file path=ppt/tags/tag6.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COMMONDATA" val="eyJoZGlkIjoiMzliMjFhNjZlMDJmN2FiNjI2YmFlMjYzN2UyYWU5MTkifQ=="/>
  <p:tag name="KSO_WPP_MARK_KEY" val="2dab76bf-0d26-4647-973b-b1486f51b6b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7911</Words>
  <Application>WPS 演示</Application>
  <PresentationFormat>宽屏</PresentationFormat>
  <Paragraphs>141</Paragraphs>
  <Slides>19</Slides>
  <Notes>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19</vt:i4>
      </vt:variant>
    </vt:vector>
  </HeadingPairs>
  <TitlesOfParts>
    <vt:vector size="41" baseType="lpstr">
      <vt:lpstr>Arial</vt:lpstr>
      <vt:lpstr>宋体</vt:lpstr>
      <vt:lpstr>Wingdings</vt:lpstr>
      <vt:lpstr>等线</vt:lpstr>
      <vt:lpstr>微软雅黑</vt:lpstr>
      <vt:lpstr>思源黑体 CN Regular</vt:lpstr>
      <vt:lpstr>Calibri</vt:lpstr>
      <vt:lpstr>Arial</vt:lpstr>
      <vt:lpstr>Times New Roman</vt:lpstr>
      <vt:lpstr>Arial Unicode MS</vt:lpstr>
      <vt:lpstr>等线 Light</vt:lpstr>
      <vt:lpstr>黑体</vt:lpstr>
      <vt:lpstr>Hampton Sans</vt:lpstr>
      <vt:lpstr>Segoe Print</vt:lpstr>
      <vt:lpstr>方正大黑简体</vt:lpstr>
      <vt:lpstr>思源黑体 CN Bold</vt:lpstr>
      <vt:lpstr>华文新魏</vt:lpstr>
      <vt:lpstr>Malgun Gothic</vt:lpstr>
      <vt:lpstr>微软雅黑 Light</vt:lpstr>
      <vt:lpstr>华文隶书</vt:lpstr>
      <vt:lpstr>幼圆</vt:lpstr>
      <vt:lpstr>Office 主题​​</vt:lpstr>
      <vt:lpstr>PowerPoint 演示文稿</vt:lpstr>
      <vt:lpstr>PowerPoint 演示文稿</vt:lpstr>
      <vt:lpstr>PowerPoint 演示文稿</vt:lpstr>
      <vt:lpstr>PowerPoint 演示文稿</vt:lpstr>
      <vt:lpstr>PowerPoint 演示文稿</vt:lpstr>
      <vt:lpstr>杭州转塘美院希尔顿欢朋酒店  </vt:lpstr>
      <vt:lpstr>杭州转塘美院希尔顿欢朋酒店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欢朋</dc:creator>
  <cp:lastModifiedBy>Sonder</cp:lastModifiedBy>
  <cp:revision>47</cp:revision>
  <dcterms:created xsi:type="dcterms:W3CDTF">2020-06-18T08:16:00Z</dcterms:created>
  <dcterms:modified xsi:type="dcterms:W3CDTF">2025-05-06T09:50:30Z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9D7FF2702AC947CBB6592A3E0248B2D0_13</vt:lpwstr>
  </property>
</Properties>
</file>